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3"/>
  </p:notesMasterIdLst>
  <p:sldIdLst>
    <p:sldId id="622" r:id="rId2"/>
    <p:sldId id="623" r:id="rId3"/>
    <p:sldId id="768" r:id="rId4"/>
    <p:sldId id="258" r:id="rId5"/>
    <p:sldId id="762" r:id="rId6"/>
    <p:sldId id="259" r:id="rId7"/>
    <p:sldId id="262" r:id="rId8"/>
    <p:sldId id="313" r:id="rId9"/>
    <p:sldId id="314" r:id="rId10"/>
    <p:sldId id="495" r:id="rId11"/>
    <p:sldId id="315" r:id="rId12"/>
    <p:sldId id="764" r:id="rId13"/>
    <p:sldId id="666" r:id="rId14"/>
    <p:sldId id="650" r:id="rId15"/>
    <p:sldId id="657" r:id="rId16"/>
    <p:sldId id="658" r:id="rId17"/>
    <p:sldId id="667" r:id="rId18"/>
    <p:sldId id="659" r:id="rId19"/>
    <p:sldId id="765" r:id="rId20"/>
    <p:sldId id="663" r:id="rId21"/>
    <p:sldId id="660" r:id="rId22"/>
    <p:sldId id="661" r:id="rId23"/>
    <p:sldId id="668" r:id="rId24"/>
    <p:sldId id="670" r:id="rId25"/>
    <p:sldId id="769" r:id="rId26"/>
    <p:sldId id="770" r:id="rId27"/>
    <p:sldId id="665" r:id="rId28"/>
    <p:sldId id="671" r:id="rId29"/>
    <p:sldId id="672" r:id="rId30"/>
    <p:sldId id="673" r:id="rId31"/>
    <p:sldId id="674" r:id="rId32"/>
    <p:sldId id="675" r:id="rId33"/>
    <p:sldId id="676" r:id="rId34"/>
    <p:sldId id="677" r:id="rId35"/>
    <p:sldId id="678" r:id="rId36"/>
    <p:sldId id="679" r:id="rId37"/>
    <p:sldId id="681" r:id="rId38"/>
    <p:sldId id="680" r:id="rId39"/>
    <p:sldId id="688" r:id="rId40"/>
    <p:sldId id="336" r:id="rId41"/>
    <p:sldId id="337" r:id="rId42"/>
    <p:sldId id="338" r:id="rId43"/>
    <p:sldId id="308" r:id="rId44"/>
    <p:sldId id="686" r:id="rId45"/>
    <p:sldId id="692" r:id="rId46"/>
    <p:sldId id="683" r:id="rId47"/>
    <p:sldId id="687" r:id="rId48"/>
    <p:sldId id="689" r:id="rId49"/>
    <p:sldId id="697" r:id="rId50"/>
    <p:sldId id="691" r:id="rId51"/>
    <p:sldId id="698" r:id="rId52"/>
    <p:sldId id="696" r:id="rId53"/>
    <p:sldId id="699" r:id="rId54"/>
    <p:sldId id="700" r:id="rId55"/>
    <p:sldId id="346" r:id="rId56"/>
    <p:sldId id="347" r:id="rId57"/>
    <p:sldId id="669" r:id="rId58"/>
    <p:sldId id="704" r:id="rId59"/>
    <p:sldId id="706" r:id="rId60"/>
    <p:sldId id="707" r:id="rId61"/>
    <p:sldId id="708" r:id="rId62"/>
    <p:sldId id="709" r:id="rId63"/>
    <p:sldId id="710" r:id="rId64"/>
    <p:sldId id="713" r:id="rId65"/>
    <p:sldId id="714" r:id="rId66"/>
    <p:sldId id="720" r:id="rId67"/>
    <p:sldId id="715" r:id="rId68"/>
    <p:sldId id="716" r:id="rId69"/>
    <p:sldId id="717" r:id="rId70"/>
    <p:sldId id="721" r:id="rId71"/>
    <p:sldId id="718" r:id="rId72"/>
    <p:sldId id="719" r:id="rId73"/>
    <p:sldId id="722" r:id="rId74"/>
    <p:sldId id="723" r:id="rId75"/>
    <p:sldId id="724" r:id="rId76"/>
    <p:sldId id="725" r:id="rId77"/>
    <p:sldId id="726" r:id="rId78"/>
    <p:sldId id="727" r:id="rId79"/>
    <p:sldId id="730" r:id="rId80"/>
    <p:sldId id="732" r:id="rId81"/>
    <p:sldId id="733" r:id="rId82"/>
    <p:sldId id="734" r:id="rId83"/>
    <p:sldId id="702" r:id="rId84"/>
    <p:sldId id="748" r:id="rId85"/>
    <p:sldId id="749" r:id="rId86"/>
    <p:sldId id="750" r:id="rId87"/>
    <p:sldId id="751" r:id="rId88"/>
    <p:sldId id="752" r:id="rId89"/>
    <p:sldId id="753" r:id="rId90"/>
    <p:sldId id="754" r:id="rId91"/>
    <p:sldId id="755" r:id="rId92"/>
    <p:sldId id="756" r:id="rId93"/>
    <p:sldId id="758" r:id="rId94"/>
    <p:sldId id="757" r:id="rId95"/>
    <p:sldId id="759" r:id="rId96"/>
    <p:sldId id="760" r:id="rId97"/>
    <p:sldId id="761" r:id="rId98"/>
    <p:sldId id="763" r:id="rId99"/>
    <p:sldId id="735" r:id="rId100"/>
    <p:sldId id="736" r:id="rId101"/>
    <p:sldId id="737" r:id="rId102"/>
    <p:sldId id="739" r:id="rId103"/>
    <p:sldId id="738" r:id="rId104"/>
    <p:sldId id="740" r:id="rId105"/>
    <p:sldId id="741" r:id="rId106"/>
    <p:sldId id="742" r:id="rId107"/>
    <p:sldId id="743" r:id="rId108"/>
    <p:sldId id="744" r:id="rId109"/>
    <p:sldId id="745" r:id="rId110"/>
    <p:sldId id="746" r:id="rId111"/>
    <p:sldId id="747" r:id="rId112"/>
    <p:sldId id="664" r:id="rId113"/>
    <p:sldId id="766" r:id="rId114"/>
    <p:sldId id="767" r:id="rId115"/>
    <p:sldId id="694" r:id="rId116"/>
    <p:sldId id="773" r:id="rId117"/>
    <p:sldId id="656" r:id="rId118"/>
    <p:sldId id="771" r:id="rId119"/>
    <p:sldId id="772" r:id="rId120"/>
    <p:sldId id="309" r:id="rId121"/>
    <p:sldId id="655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3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471C-5CEB-41C5-B26F-30EBC0FE28CB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3D755-76CD-42F0-8D5E-2EA7AF43B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46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77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6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5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9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46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4531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66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39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78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16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45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099451"/>
            <a:ext cx="3188443" cy="58976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07437"/>
            <a:ext cx="3188444" cy="4974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4988589"/>
            <a:ext cx="3188443" cy="4420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73830"/>
            <a:ext cx="3188443" cy="40510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17301"/>
            <a:ext cx="3188443" cy="3681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1563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5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1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6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7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0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B6E3E-06F4-4326-ABDB-61EE022A2F5F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0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lawomirsiudek/pattern-matching-is-exceptional-c-446317e982f7" TargetMode="External"/><Relationship Id="rId2" Type="http://schemas.openxmlformats.org/officeDocument/2006/relationships/hyperlink" Target="https://docs.microsoft.com/en-us/dotnet/csharp/pattern-matc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uthy/language-ext/wiki/Thinking-Functionally:-Combinators" TargetMode="External"/><Relationship Id="rId2" Type="http://schemas.openxmlformats.org/officeDocument/2006/relationships/hyperlink" Target="https://dev.to/integerman/oneof-us-discriminated-unions-in-c-3mn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khorikov/CSharpFunctionalExtensions" TargetMode="External"/><Relationship Id="rId5" Type="http://schemas.openxmlformats.org/officeDocument/2006/relationships/hyperlink" Target="https://github.com/dotnet/reactive" TargetMode="External"/><Relationship Id="rId4" Type="http://schemas.openxmlformats.org/officeDocument/2006/relationships/hyperlink" Target="https://github.com/louthy/language-ext" TargetMode="Externa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treon.com/ivaylokenov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://paypal.me/ivaylokeno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ik-sponsors" TargetMode="External"/><Relationship Id="rId5" Type="http://schemas.openxmlformats.org/officeDocument/2006/relationships/hyperlink" Target="http://buymeacoff.ee/ivaylokenov" TargetMode="External"/><Relationship Id="rId4" Type="http://schemas.openxmlformats.org/officeDocument/2006/relationships/hyperlink" Target="https://opencollective.com/mytestedaspnet" TargetMode="Externa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vaylokenov/Let-s-Get-Functional-With-C-Sharp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.d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ivaylokenov/Let-s-Get-Functional-With-C-Sharp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927181/immutable-collections/927219#927219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avr.com/en/careers" TargetMode="External"/><Relationship Id="rId2" Type="http://schemas.openxmlformats.org/officeDocument/2006/relationships/hyperlink" Target="https://www.indeavr.com/en/technology/application-servic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ivaylokenov" TargetMode="External"/><Relationship Id="rId7" Type="http://schemas.openxmlformats.org/officeDocument/2006/relationships/hyperlink" Target="https://youtube.com/MyTestedASPNETTV" TargetMode="External"/><Relationship Id="rId2" Type="http://schemas.openxmlformats.org/officeDocument/2006/relationships/hyperlink" Target="https://mytestedas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ivaylokenov/" TargetMode="External"/><Relationship Id="rId5" Type="http://schemas.openxmlformats.org/officeDocument/2006/relationships/hyperlink" Target="https://linkedin.com/in/kenov" TargetMode="External"/><Relationship Id="rId4" Type="http://schemas.openxmlformats.org/officeDocument/2006/relationships/hyperlink" Target="https://www.facebook.com/ivaylo.kenov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paypal.me/ivaylokenov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atreon.com/ivaylokenov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m-job1" TargetMode="External"/><Relationship Id="rId2" Type="http://schemas.openxmlformats.org/officeDocument/2006/relationships/hyperlink" Target="https://indeavr.com/positions/solutions-architec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mm-job2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mailto:wewritesoftware@gmail.com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dit.io/posts/2013-04-17-functors,_applicatives,_and_monads_in_picture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7011" y="2044187"/>
            <a:ext cx="10499663" cy="14763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Let's Get Functional With C#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6375" y="352053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Code It Up Online Vol. </a:t>
            </a:r>
            <a:r>
              <a:rPr lang="bg-BG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E4CA122-3730-4B78-BAC8-8C7588E38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128" y="4996891"/>
            <a:ext cx="1445617" cy="105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1CC405A-D5D2-41AB-9B7C-5D90DBCFB4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2" y="2174081"/>
            <a:ext cx="1682078" cy="1216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289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can be extremely helpful to the initiative</a:t>
            </a:r>
          </a:p>
          <a:p>
            <a:pPr>
              <a:lnSpc>
                <a:spcPct val="100000"/>
              </a:lnSpc>
            </a:pPr>
            <a:r>
              <a:rPr lang="en-US" dirty="0"/>
              <a:t>Just share a story on Facebook or Instagram during the lecture</a:t>
            </a:r>
          </a:p>
          <a:p>
            <a:pPr>
              <a:lnSpc>
                <a:spcPct val="100000"/>
              </a:lnSpc>
            </a:pPr>
            <a:r>
              <a:rPr lang="en-US" dirty="0"/>
              <a:t>Make sure you tag me so that I can reshare your post - </a:t>
            </a:r>
            <a:r>
              <a:rPr lang="en-US" b="1" dirty="0"/>
              <a:t>@</a:t>
            </a:r>
            <a:r>
              <a:rPr lang="en-US" b="1" dirty="0" err="1"/>
              <a:t>ivaylokenov</a:t>
            </a:r>
            <a:endParaRPr lang="en-US" b="1" dirty="0"/>
          </a:p>
          <a:p>
            <a:pPr>
              <a:lnSpc>
                <a:spcPct val="100000"/>
              </a:lnSpc>
            </a:pPr>
            <a:r>
              <a:rPr lang="en-US" dirty="0"/>
              <a:t>Bonus – add the </a:t>
            </a:r>
            <a:r>
              <a:rPr lang="en-US" b="1" dirty="0"/>
              <a:t>#</a:t>
            </a:r>
            <a:r>
              <a:rPr lang="en-US" b="1" dirty="0" err="1"/>
              <a:t>codeitup</a:t>
            </a:r>
            <a:r>
              <a:rPr lang="en-US" b="1" dirty="0"/>
              <a:t> </a:t>
            </a:r>
            <a:r>
              <a:rPr lang="en-US" dirty="0"/>
              <a:t>hashtag</a:t>
            </a:r>
          </a:p>
          <a:p>
            <a:pPr>
              <a:lnSpc>
                <a:spcPct val="100000"/>
              </a:lnSpc>
            </a:pPr>
            <a:r>
              <a:rPr lang="en-US" dirty="0"/>
              <a:t>Thank you! You rock!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Thankful if you share</a:t>
            </a:r>
            <a:r>
              <a:rPr lang="bg-BG" dirty="0"/>
              <a:t> </a:t>
            </a:r>
            <a:r>
              <a:rPr lang="en-US" dirty="0"/>
              <a:t>a story</a:t>
            </a:r>
          </a:p>
        </p:txBody>
      </p:sp>
    </p:spTree>
    <p:extLst>
      <p:ext uri="{BB962C8B-B14F-4D97-AF65-F5344CB8AC3E}">
        <p14:creationId xmlns:p14="http://schemas.microsoft.com/office/powerpoint/2010/main" val="14669439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Remove temporal coupling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Methods should not change state, they should work with inputs and outputs, if possible</a:t>
            </a:r>
          </a:p>
          <a:p>
            <a:pPr>
              <a:lnSpc>
                <a:spcPct val="100000"/>
              </a:lnSpc>
            </a:pPr>
            <a:r>
              <a:rPr lang="en-US" dirty="0"/>
              <a:t>Mutable state cannot be reduced to zero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So, you should consider every state separately 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Keep in mind memory usages in certain scenarios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Deal with side effects by using CQRS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Commands – produce side effects and returns void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Queries – no side effects and returns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By the return type you will know whether the method is pure or not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This approach is not 100% applicable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tips for immutable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565788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E5FFAB-4B11-4532-8FE0-91982564F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711" y="1844855"/>
            <a:ext cx="6841402" cy="43946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97053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C1288-EB13-4BE1-8EA4-578510419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543" y="1856827"/>
            <a:ext cx="5177738" cy="43826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77555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Methods which throw exceptions are not mathematical functions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hide a possible outcome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You will never be sure whether an exception is caught without</a:t>
            </a:r>
            <a:br>
              <a:rPr lang="en-US" dirty="0"/>
            </a:br>
            <a:r>
              <a:rPr lang="en-US" dirty="0"/>
              <a:t>looking at implementation details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exceptions for control flow equals to using "</a:t>
            </a:r>
            <a:r>
              <a:rPr lang="en-US" dirty="0" err="1"/>
              <a:t>goto</a:t>
            </a:r>
            <a:r>
              <a:rPr lang="en-US" dirty="0"/>
              <a:t>" statements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Refactor exceptions to a "Result" object</a:t>
            </a:r>
          </a:p>
          <a:p>
            <a:pPr>
              <a:lnSpc>
                <a:spcPct val="100000"/>
              </a:lnSpc>
            </a:pPr>
            <a:r>
              <a:rPr lang="en-US" dirty="0"/>
              <a:t>Exceptions should signalize a bug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not be used for expected results like</a:t>
            </a:r>
            <a:r>
              <a:rPr lang="bg-BG" dirty="0"/>
              <a:t> </a:t>
            </a:r>
            <a:r>
              <a:rPr lang="en-US" dirty="0"/>
              <a:t>user validation, for example</a:t>
            </a:r>
          </a:p>
          <a:p>
            <a:pPr>
              <a:lnSpc>
                <a:spcPct val="100000"/>
              </a:lnSpc>
            </a:pPr>
            <a:r>
              <a:rPr lang="en-US" dirty="0"/>
              <a:t>Catching exceptions should be done on a global application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</p:spTree>
    <p:extLst>
      <p:ext uri="{BB962C8B-B14F-4D97-AF65-F5344CB8AC3E}">
        <p14:creationId xmlns:p14="http://schemas.microsoft.com/office/powerpoint/2010/main" val="21675056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Primitive obsession is using primitive variables for domain models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Makes your code dishonest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Violates the DRY principle</a:t>
            </a:r>
          </a:p>
          <a:p>
            <a:pPr>
              <a:lnSpc>
                <a:spcPct val="100000"/>
              </a:lnSpc>
            </a:pPr>
            <a:r>
              <a:rPr lang="en-US" dirty="0"/>
              <a:t>You need to introduce a new class for each concept in your codebase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example, creating an "Email" class instead of using a string</a:t>
            </a:r>
          </a:p>
          <a:p>
            <a:pPr>
              <a:lnSpc>
                <a:spcPct val="100000"/>
              </a:lnSpc>
            </a:pPr>
            <a:r>
              <a:rPr lang="en-US" dirty="0"/>
              <a:t>Do not create a class for a single property without any logic behind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example, creating a "Money" class instead of using decimal may not be worth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depends on the logic you want to use for money in the application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primitive obsession</a:t>
            </a:r>
          </a:p>
        </p:txBody>
      </p:sp>
    </p:spTree>
    <p:extLst>
      <p:ext uri="{BB962C8B-B14F-4D97-AF65-F5344CB8AC3E}">
        <p14:creationId xmlns:p14="http://schemas.microsoft.com/office/powerpoint/2010/main" val="18407667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If you can, use non-nullable reference types in your code</a:t>
            </a:r>
          </a:p>
          <a:p>
            <a:pPr>
              <a:lnSpc>
                <a:spcPct val="100000"/>
              </a:lnSpc>
            </a:pPr>
            <a:r>
              <a:rPr lang="en-US" dirty="0"/>
              <a:t>Most of the time, it is still not possible to make such a drastic change</a:t>
            </a:r>
          </a:p>
          <a:p>
            <a:pPr>
              <a:lnSpc>
                <a:spcPct val="100000"/>
              </a:lnSpc>
            </a:pPr>
            <a:r>
              <a:rPr lang="en-US" dirty="0"/>
              <a:t>Use the Maybe&lt;T&gt; struct type on your business logic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nulls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54997-5A54-4FA3-807C-1528C3A5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503" y="3759200"/>
            <a:ext cx="6462994" cy="22200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45951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Gives us the opportunity to invoke a delegate based on a Result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Success, Failure, or Both – making the class a Monad</a:t>
            </a:r>
          </a:p>
          <a:p>
            <a:pPr>
              <a:lnSpc>
                <a:spcPct val="100000"/>
              </a:lnSpc>
            </a:pPr>
            <a:r>
              <a:rPr lang="en-US" dirty="0"/>
              <a:t>Here is the "</a:t>
            </a:r>
            <a:r>
              <a:rPr lang="en-US" dirty="0" err="1"/>
              <a:t>OnSuccess</a:t>
            </a:r>
            <a:r>
              <a:rPr lang="en-US" dirty="0"/>
              <a:t>" workflow: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railway-oriented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57B93F-D625-4A66-946D-65E62754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321" y="3272607"/>
            <a:ext cx="7158182" cy="3170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05042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Here is the "</a:t>
            </a:r>
            <a:r>
              <a:rPr lang="en-US" dirty="0" err="1"/>
              <a:t>OnFailure</a:t>
            </a:r>
            <a:r>
              <a:rPr lang="en-US" dirty="0"/>
              <a:t>" workflow: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railway-oriented programming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66F630-D3D7-4CEC-8457-755C94FC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97" y="2408283"/>
            <a:ext cx="4581430" cy="4066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328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And this is the "</a:t>
            </a:r>
            <a:r>
              <a:rPr lang="en-US" dirty="0" err="1"/>
              <a:t>OnBoth</a:t>
            </a:r>
            <a:r>
              <a:rPr lang="en-US" dirty="0"/>
              <a:t>" workflow: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railway-oriented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1DFD4-76F6-495D-82D4-200F09428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037" y="2429163"/>
            <a:ext cx="3503925" cy="40053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079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railway-oriented programming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5556D2-EB5A-4D2A-9FB8-B2C540F47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66" y="2259924"/>
            <a:ext cx="9136268" cy="34850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5876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dirty="0"/>
              <a:t>caution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085806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railway-oriented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8A9E6-9416-4295-85EE-946EEB838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30" y="2097088"/>
            <a:ext cx="8626764" cy="41332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29443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railway-oriented programming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1B22D-3884-4E91-BE61-ECB271EC2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03" y="2644049"/>
            <a:ext cx="8748793" cy="2230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7527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Going even further</a:t>
            </a:r>
          </a:p>
        </p:txBody>
      </p:sp>
    </p:spTree>
    <p:extLst>
      <p:ext uri="{BB962C8B-B14F-4D97-AF65-F5344CB8AC3E}">
        <p14:creationId xmlns:p14="http://schemas.microsoft.com/office/powerpoint/2010/main" val="8832313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Learn the C# pattern matching functionality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https://docs.microsoft.com/en-us/dotnet/csharp/pattern-matching</a:t>
            </a:r>
            <a:r>
              <a:rPr lang="bg-BG" dirty="0"/>
              <a:t> 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It is a powerful technique and becomes better and better with each C# version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Here is an example technique: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https://medium.com/@slawomirsiudek/pattern-matching-is-exceptional-c-446317e982f7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Matching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62F004-4B23-4D8C-88DD-2CF59A90F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638" y="3191119"/>
            <a:ext cx="9295548" cy="2019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8001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Immutable collections</a:t>
            </a:r>
          </a:p>
          <a:p>
            <a:pPr>
              <a:lnSpc>
                <a:spcPct val="100000"/>
              </a:lnSpc>
            </a:pPr>
            <a:r>
              <a:rPr lang="en-US" dirty="0"/>
              <a:t>Applicative (not that applicable to C#)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Using Unit instead of void</a:t>
            </a:r>
          </a:p>
          <a:p>
            <a:pPr>
              <a:lnSpc>
                <a:spcPct val="100000"/>
              </a:lnSpc>
            </a:pPr>
            <a:r>
              <a:rPr lang="en-US" dirty="0"/>
              <a:t>Using Discriminated Unions in C#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https://dev.to/integerman/oneof-us-discriminated-unions-in-c-3mnf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Combinators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https://github.com/louthy/language-ext/wiki/Thinking-Functionally:-Combinators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Checkout some functional libraries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language-</a:t>
            </a:r>
            <a:r>
              <a:rPr lang="en-US" dirty="0" err="1"/>
              <a:t>ext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https://github.com/louthy/language-ext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Rx.NET - </a:t>
            </a:r>
            <a:r>
              <a:rPr lang="en-US" dirty="0">
                <a:hlinkClick r:id="rId5"/>
              </a:rPr>
              <a:t>https://github.com/dotnet/reactive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C# Functional Extensions - </a:t>
            </a:r>
            <a:r>
              <a:rPr lang="en-US" dirty="0">
                <a:hlinkClick r:id="rId6"/>
              </a:rPr>
              <a:t>https://github.com/vkhorikov/CSharpFunctionalExtensions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other techniques</a:t>
            </a:r>
          </a:p>
        </p:txBody>
      </p:sp>
    </p:spTree>
    <p:extLst>
      <p:ext uri="{BB962C8B-B14F-4D97-AF65-F5344CB8AC3E}">
        <p14:creationId xmlns:p14="http://schemas.microsoft.com/office/powerpoint/2010/main" val="24911957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dirty="0"/>
              <a:t>Or try a functional language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122459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dirty="0"/>
              <a:t>A practical example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559062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FINAL WORDS</a:t>
            </a:r>
          </a:p>
        </p:txBody>
      </p:sp>
    </p:spTree>
    <p:extLst>
      <p:ext uri="{BB962C8B-B14F-4D97-AF65-F5344CB8AC3E}">
        <p14:creationId xmlns:p14="http://schemas.microsoft.com/office/powerpoint/2010/main" val="17049497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About Code It Up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Caution About The Topic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Why Functional Programming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The Basic Requirements In C#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Common Concepts</a:t>
            </a:r>
            <a:endParaRPr lang="bg-BG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Thinking Functionally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1CA6FAB-99CF-4996-9B62-B79C66B5063C}"/>
              </a:ext>
            </a:extLst>
          </p:cNvPr>
          <p:cNvSpPr txBox="1">
            <a:spLocks/>
          </p:cNvSpPr>
          <p:nvPr/>
        </p:nvSpPr>
        <p:spPr>
          <a:xfrm>
            <a:off x="5848400" y="17391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Functional Techniques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Functional Abstractions</a:t>
            </a:r>
            <a:endParaRPr lang="bg-BG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Monads From Practice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Practical Applications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Going Even Further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Functional Libraries</a:t>
            </a:r>
          </a:p>
        </p:txBody>
      </p:sp>
    </p:spTree>
    <p:extLst>
      <p:ext uri="{BB962C8B-B14F-4D97-AF65-F5344CB8AC3E}">
        <p14:creationId xmlns:p14="http://schemas.microsoft.com/office/powerpoint/2010/main" val="20641165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Next events: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Enter the Swarm - Native Docker Clustering</a:t>
            </a:r>
          </a:p>
          <a:p>
            <a:pPr>
              <a:lnSpc>
                <a:spcPct val="100000"/>
              </a:lnSpc>
            </a:pPr>
            <a:r>
              <a:rPr lang="en-US" dirty="0"/>
              <a:t>Events with no specific order or dates: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Automate Your Process with CI/CD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Limits of the C# Runtime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API Scenarios - REST, </a:t>
            </a:r>
            <a:r>
              <a:rPr lang="en-US" dirty="0" err="1"/>
              <a:t>GraphQL</a:t>
            </a:r>
            <a:r>
              <a:rPr lang="en-US" dirty="0"/>
              <a:t> &amp; </a:t>
            </a:r>
            <a:r>
              <a:rPr lang="en-US" dirty="0" err="1"/>
              <a:t>gRPC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Serverless Real-Time C# Applications On AWS? Yes, It’s Possible &amp; Easy!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Software Engineering – Patterns &amp; Anti-Patterns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Plus many more! For example Microservices Details?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Code it up Events</a:t>
            </a:r>
          </a:p>
        </p:txBody>
      </p:sp>
    </p:spTree>
    <p:extLst>
      <p:ext uri="{BB962C8B-B14F-4D97-AF65-F5344CB8AC3E}">
        <p14:creationId xmlns:p14="http://schemas.microsoft.com/office/powerpoint/2010/main" val="140989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Functional programming may be fun and games…</a:t>
            </a:r>
          </a:p>
          <a:p>
            <a:pPr>
              <a:lnSpc>
                <a:spcPct val="100000"/>
              </a:lnSpc>
            </a:pPr>
            <a:r>
              <a:rPr lang="en-US" dirty="0"/>
              <a:t>But C# is still OOP-first!</a:t>
            </a:r>
          </a:p>
          <a:p>
            <a:pPr>
              <a:lnSpc>
                <a:spcPct val="100000"/>
              </a:lnSpc>
            </a:pPr>
            <a:r>
              <a:rPr lang="en-US" dirty="0"/>
              <a:t>I do not suggest or disapprove any of the presented practices!</a:t>
            </a:r>
          </a:p>
          <a:p>
            <a:pPr>
              <a:lnSpc>
                <a:spcPct val="100000"/>
              </a:lnSpc>
            </a:pPr>
            <a:r>
              <a:rPr lang="en-US" dirty="0"/>
              <a:t>The shown techniques push the limits of the C# language...</a:t>
            </a:r>
          </a:p>
          <a:p>
            <a:pPr>
              <a:lnSpc>
                <a:spcPct val="100000"/>
              </a:lnSpc>
            </a:pPr>
            <a:r>
              <a:rPr lang="en-US" dirty="0"/>
              <a:t>Therefore</a:t>
            </a:r>
            <a:r>
              <a:rPr lang="bg-BG" dirty="0"/>
              <a:t>,</a:t>
            </a:r>
            <a:r>
              <a:rPr lang="en-US" dirty="0"/>
              <a:t> some of them may seem quite strange at first…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Always consider such practices as a team with your colleagues!</a:t>
            </a:r>
          </a:p>
          <a:p>
            <a:pPr>
              <a:lnSpc>
                <a:spcPct val="100000"/>
              </a:lnSpc>
            </a:pPr>
            <a:r>
              <a:rPr lang="en-US" dirty="0"/>
              <a:t>If you decide to use them, make sure you are consistent within your code base!</a:t>
            </a:r>
          </a:p>
          <a:p>
            <a:pPr>
              <a:lnSpc>
                <a:spcPct val="100000"/>
              </a:lnSpc>
            </a:pPr>
            <a:r>
              <a:rPr lang="en-US" dirty="0"/>
              <a:t>Also, please help me with the late guys in the YouTube chat!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with Functional programming </a:t>
            </a:r>
          </a:p>
        </p:txBody>
      </p:sp>
    </p:spTree>
    <p:extLst>
      <p:ext uri="{BB962C8B-B14F-4D97-AF65-F5344CB8AC3E}">
        <p14:creationId xmlns:p14="http://schemas.microsoft.com/office/powerpoint/2010/main" val="35609977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1958" y="19632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can support me and my projects: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Via PayPal: </a:t>
            </a:r>
            <a:r>
              <a:rPr lang="en-US" b="1" dirty="0">
                <a:hlinkClick r:id="rId2"/>
              </a:rPr>
              <a:t>http://paypal.me/ivaylokenov</a:t>
            </a:r>
            <a:r>
              <a:rPr lang="en-US" b="1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Via </a:t>
            </a:r>
            <a:r>
              <a:rPr lang="en-US" dirty="0" err="1"/>
              <a:t>Revolut</a:t>
            </a:r>
            <a:r>
              <a:rPr lang="en-US" dirty="0"/>
              <a:t>: </a:t>
            </a:r>
            <a:r>
              <a:rPr lang="en-US" b="1" dirty="0"/>
              <a:t>@</a:t>
            </a:r>
            <a:r>
              <a:rPr lang="en-US" b="1" dirty="0" err="1"/>
              <a:t>ivaylowrlt</a:t>
            </a:r>
            <a:endParaRPr lang="en-US" b="1" dirty="0"/>
          </a:p>
          <a:p>
            <a:pPr lvl="1">
              <a:lnSpc>
                <a:spcPct val="100000"/>
              </a:lnSpc>
            </a:pPr>
            <a:r>
              <a:rPr lang="en-US" sz="1800" dirty="0"/>
              <a:t>On </a:t>
            </a:r>
            <a:r>
              <a:rPr lang="en-US" sz="1800" dirty="0" err="1"/>
              <a:t>Patreon</a:t>
            </a:r>
            <a:r>
              <a:rPr lang="en-US" sz="1800" dirty="0"/>
              <a:t>: </a:t>
            </a:r>
            <a:r>
              <a:rPr lang="en-US" sz="1800" b="1" dirty="0">
                <a:hlinkClick r:id="rId3"/>
              </a:rPr>
              <a:t>https://www.patreon.com/ivaylokenov</a:t>
            </a:r>
            <a:r>
              <a:rPr lang="en-US" sz="1800" b="1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On Open Collective: </a:t>
            </a:r>
            <a:r>
              <a:rPr lang="en-US" sz="1800" b="1" dirty="0">
                <a:hlinkClick r:id="rId4"/>
              </a:rPr>
              <a:t>https://opencollective.com/mytestedaspnet</a:t>
            </a:r>
            <a:endParaRPr lang="en-US" sz="1800" b="1" dirty="0"/>
          </a:p>
          <a:p>
            <a:pPr lvl="1">
              <a:lnSpc>
                <a:spcPct val="100000"/>
              </a:lnSpc>
            </a:pPr>
            <a:r>
              <a:rPr lang="en-US" sz="1800" dirty="0"/>
              <a:t>Via Buy Me A Coffee: </a:t>
            </a:r>
            <a:r>
              <a:rPr lang="en-US" sz="1800" b="1" dirty="0">
                <a:hlinkClick r:id="rId5"/>
              </a:rPr>
              <a:t>http://buymeacoff.ee/ivaylokenov</a:t>
            </a:r>
            <a:r>
              <a:rPr lang="en-US" sz="1800" b="1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Crypto: </a:t>
            </a:r>
            <a:r>
              <a:rPr lang="en-US" sz="1800" b="1" dirty="0">
                <a:hlinkClick r:id="rId6"/>
              </a:rPr>
              <a:t>http://bit.ly/ik-sponsors</a:t>
            </a:r>
            <a:r>
              <a:rPr lang="en-US" sz="1800" b="1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Never expected, always appreciated!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1958" y="747827"/>
            <a:ext cx="9905998" cy="1478570"/>
          </a:xfrm>
        </p:spPr>
        <p:txBody>
          <a:bodyPr>
            <a:normAutofit/>
          </a:bodyPr>
          <a:lstStyle/>
          <a:p>
            <a:r>
              <a:rPr lang="en-US" sz="5400" dirty="0"/>
              <a:t>ANY QUESTIONS?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27DC48-8D70-49EE-8688-010459BC2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5589" y="1963249"/>
            <a:ext cx="3329524" cy="13759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58859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15475" y="2618509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Thank You!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B518A89-2683-4EFF-86E4-874CADEA4487}"/>
              </a:ext>
            </a:extLst>
          </p:cNvPr>
          <p:cNvSpPr txBox="1">
            <a:spLocks/>
          </p:cNvSpPr>
          <p:nvPr/>
        </p:nvSpPr>
        <p:spPr>
          <a:xfrm>
            <a:off x="1415475" y="307035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presentation And Code available here:</a:t>
            </a:r>
            <a:br>
              <a:rPr lang="en-US" sz="2000" dirty="0"/>
            </a:br>
            <a:br>
              <a:rPr lang="en-US" sz="2000" dirty="0"/>
            </a:br>
            <a:r>
              <a:rPr lang="en-US" sz="1800" b="1" dirty="0">
                <a:solidFill>
                  <a:schemeClr val="tx1"/>
                </a:solidFill>
                <a:hlinkClick r:id="rId2"/>
              </a:rPr>
              <a:t>https://github.com/ivaylokenov/Let-s-Get-Functional-With-C-Sharp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582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Why </a:t>
            </a:r>
            <a:r>
              <a:rPr lang="en-US" dirty="0"/>
              <a:t>Functional programming</a:t>
            </a:r>
            <a:r>
              <a:rPr lang="en-US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36460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Because: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an interesting style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Very helpful in data-driven applications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Can be used in functional languages like F#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Better source of truth in terms of code understanding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is easier in practice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Debugging is easier in theory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Fewer side effects and less bugs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Concurrent applications benefit from functional programming</a:t>
            </a:r>
          </a:p>
          <a:p>
            <a:pPr>
              <a:lnSpc>
                <a:spcPct val="100000"/>
              </a:lnSpc>
            </a:pPr>
            <a:r>
              <a:rPr lang="en-US" dirty="0"/>
              <a:t>As I grew and advance as developer, I tend to </a:t>
            </a:r>
            <a:br>
              <a:rPr lang="en-US" dirty="0"/>
            </a:br>
            <a:r>
              <a:rPr lang="en-US" dirty="0"/>
              <a:t>write more functional code and follow its paradigms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Functional programming?</a:t>
            </a:r>
          </a:p>
        </p:txBody>
      </p:sp>
    </p:spTree>
    <p:extLst>
      <p:ext uri="{BB962C8B-B14F-4D97-AF65-F5344CB8AC3E}">
        <p14:creationId xmlns:p14="http://schemas.microsoft.com/office/powerpoint/2010/main" val="2255965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Main ideas: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Pure functions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Declarative programming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Small cohesive pieces of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Method signature honesty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Functional programming?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BD3707-1BE3-4F7D-B492-3B767CFB98A6}"/>
              </a:ext>
            </a:extLst>
          </p:cNvPr>
          <p:cNvSpPr>
            <a:spLocks noGrp="1"/>
          </p:cNvSpPr>
          <p:nvPr/>
        </p:nvSpPr>
        <p:spPr>
          <a:xfrm>
            <a:off x="1342417" y="1831535"/>
            <a:ext cx="9503990" cy="169543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Functional programming is a paradigm which concentrates on computing results </a:t>
            </a:r>
            <a:br>
              <a:rPr lang="en-US" sz="1600" i="1" dirty="0"/>
            </a:br>
            <a:r>
              <a:rPr lang="en-US" sz="1600" i="1" dirty="0"/>
              <a:t>rather than on performing actions. That is, when you call a function, the only </a:t>
            </a:r>
            <a:br>
              <a:rPr lang="en-US" sz="1600" i="1" dirty="0"/>
            </a:br>
            <a:r>
              <a:rPr lang="en-US" sz="1600" i="1" dirty="0"/>
              <a:t>significant effect that the function has is usually to compute a value and return it. Of course, behind the scenes the function is using CPU time, allocating and </a:t>
            </a:r>
            <a:br>
              <a:rPr lang="en-US" sz="1600" i="1" dirty="0"/>
            </a:br>
            <a:r>
              <a:rPr lang="en-US" sz="1600" i="1" dirty="0"/>
              <a:t>writing memory, but from the programmer’s point of view, the primary effect is the return value.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564947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Learning curve</a:t>
            </a:r>
          </a:p>
          <a:p>
            <a:pPr>
              <a:lnSpc>
                <a:spcPct val="100000"/>
              </a:lnSpc>
            </a:pPr>
            <a:r>
              <a:rPr lang="en-US" dirty="0"/>
              <a:t>Not enough learning resources</a:t>
            </a:r>
          </a:p>
          <a:p>
            <a:pPr>
              <a:lnSpc>
                <a:spcPct val="100000"/>
              </a:lnSpc>
            </a:pPr>
            <a:r>
              <a:rPr lang="en-US" dirty="0"/>
              <a:t>Writing pure functions is easy, composing a fully working application is not</a:t>
            </a:r>
          </a:p>
          <a:p>
            <a:pPr>
              <a:lnSpc>
                <a:spcPct val="100000"/>
              </a:lnSpc>
            </a:pPr>
            <a:r>
              <a:rPr lang="en-US" dirty="0"/>
              <a:t>Immutable state forces us to write more code</a:t>
            </a:r>
          </a:p>
          <a:p>
            <a:pPr>
              <a:lnSpc>
                <a:spcPct val="100000"/>
              </a:lnSpc>
            </a:pPr>
            <a:r>
              <a:rPr lang="en-US" dirty="0"/>
              <a:t>Functional programming and I/O operations do now mix very well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Purity is lost</a:t>
            </a:r>
          </a:p>
          <a:p>
            <a:pPr>
              <a:lnSpc>
                <a:spcPct val="100000"/>
              </a:lnSpc>
            </a:pPr>
            <a:r>
              <a:rPr lang="en-US" dirty="0"/>
              <a:t>Immutable values and recursion lead to more memory usage</a:t>
            </a:r>
          </a:p>
          <a:p>
            <a:pPr>
              <a:lnSpc>
                <a:spcPct val="100000"/>
              </a:lnSpc>
            </a:pPr>
            <a:r>
              <a:rPr lang="en-US" dirty="0"/>
              <a:t>It is not always pragmatic</a:t>
            </a:r>
          </a:p>
          <a:p>
            <a:pPr>
              <a:lnSpc>
                <a:spcPct val="100000"/>
              </a:lnSpc>
            </a:pPr>
            <a:r>
              <a:rPr lang="en-US" dirty="0"/>
              <a:t>Debugging is more difficult in practice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Downsides of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675247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Why not using a functional language directly?</a:t>
            </a:r>
          </a:p>
          <a:p>
            <a:pPr>
              <a:lnSpc>
                <a:spcPct val="100000"/>
              </a:lnSpc>
            </a:pPr>
            <a:r>
              <a:rPr lang="en-US" dirty="0"/>
              <a:t>Why should we bother if we are C# developers?</a:t>
            </a:r>
          </a:p>
          <a:p>
            <a:pPr>
              <a:lnSpc>
                <a:spcPct val="100000"/>
              </a:lnSpc>
            </a:pPr>
            <a:r>
              <a:rPr lang="en-US" dirty="0"/>
              <a:t>Well, many reasons: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may have a small project and want to experiment a bit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may have a legacy project and want to extract some functional parts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are already using functional concepts (LINQ, for example)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may like the C# syntax (some functional languages are a bit strange)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Improve the asynchronous programming beyond TPL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C# is functional language; it is just OOP first!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may find your passion for functional languages from your comfort zone!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Nowadays, we do not care that much for memory consumption!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functional programming in c#?</a:t>
            </a:r>
          </a:p>
        </p:txBody>
      </p:sp>
    </p:spTree>
    <p:extLst>
      <p:ext uri="{BB962C8B-B14F-4D97-AF65-F5344CB8AC3E}">
        <p14:creationId xmlns:p14="http://schemas.microsoft.com/office/powerpoint/2010/main" val="1909366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The basic requirements in </a:t>
            </a:r>
            <a:r>
              <a:rPr lang="en-US" sz="4800" dirty="0" err="1"/>
              <a:t>c#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95471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To understand this lecture, you should be familiar with</a:t>
            </a:r>
            <a:r>
              <a:rPr lang="bg-BG" dirty="0"/>
              <a:t> </a:t>
            </a:r>
            <a:r>
              <a:rPr lang="en-US" dirty="0"/>
              <a:t>lambda functions</a:t>
            </a:r>
          </a:p>
          <a:p>
            <a:pPr>
              <a:lnSpc>
                <a:spcPct val="100000"/>
              </a:lnSpc>
            </a:pPr>
            <a:r>
              <a:rPr lang="en-US" dirty="0"/>
              <a:t>Basically, this method: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Can be shortened and stored in a variable: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functions and delegates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F57B07-F084-4B34-9A93-BA19165E2ACE}"/>
              </a:ext>
            </a:extLst>
          </p:cNvPr>
          <p:cNvSpPr>
            <a:spLocks noGrp="1"/>
          </p:cNvSpPr>
          <p:nvPr/>
        </p:nvSpPr>
        <p:spPr>
          <a:xfrm>
            <a:off x="1342417" y="2658225"/>
            <a:ext cx="9503990" cy="15415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public static int Sum(int x, int y)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return x + y;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796DBFD-A640-4AE0-A170-CA4243AFAD55}"/>
              </a:ext>
            </a:extLst>
          </p:cNvPr>
          <p:cNvSpPr>
            <a:spLocks noGrp="1"/>
          </p:cNvSpPr>
          <p:nvPr/>
        </p:nvSpPr>
        <p:spPr>
          <a:xfrm>
            <a:off x="1342417" y="4697933"/>
            <a:ext cx="9503990" cy="8028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 err="1"/>
              <a:t>Func</a:t>
            </a:r>
            <a:r>
              <a:rPr lang="en-US" sz="1400" dirty="0"/>
              <a:t>&lt;int, int, int&gt; </a:t>
            </a:r>
            <a:r>
              <a:rPr lang="en-US" sz="1400" dirty="0" err="1"/>
              <a:t>sumFunc</a:t>
            </a:r>
            <a:r>
              <a:rPr lang="en-US" sz="1400" dirty="0"/>
              <a:t> = (x, y) =&gt; x + y;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var </a:t>
            </a:r>
            <a:r>
              <a:rPr lang="en-US" sz="1400" dirty="0" err="1"/>
              <a:t>sumFuncHack</a:t>
            </a:r>
            <a:r>
              <a:rPr lang="en-US" sz="1400" dirty="0"/>
              <a:t> = </a:t>
            </a:r>
            <a:r>
              <a:rPr lang="en-US" sz="1400" dirty="0" err="1"/>
              <a:t>Func</a:t>
            </a:r>
            <a:r>
              <a:rPr lang="en-US" sz="1400" dirty="0"/>
              <a:t>((int x, int y) =&gt; x + y); // this requires a custom method</a:t>
            </a:r>
          </a:p>
        </p:txBody>
      </p:sp>
    </p:spTree>
    <p:extLst>
      <p:ext uri="{BB962C8B-B14F-4D97-AF65-F5344CB8AC3E}">
        <p14:creationId xmlns:p14="http://schemas.microsoft.com/office/powerpoint/2010/main" val="4071914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6375" y="2044187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For questions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6375" y="3520539"/>
            <a:ext cx="7910299" cy="13113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hlinkClick r:id="rId3"/>
              </a:rPr>
              <a:t>https://sli.do</a:t>
            </a:r>
            <a:r>
              <a:rPr lang="en-US" b="1" dirty="0">
                <a:solidFill>
                  <a:schemeClr val="tx1"/>
                </a:solidFill>
              </a:rPr>
              <a:t> #func</a:t>
            </a: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0BDAA755-C4F6-4A8E-AD96-B2DFBCBF6CE3}"/>
              </a:ext>
            </a:extLst>
          </p:cNvPr>
          <p:cNvSpPr txBox="1">
            <a:spLocks/>
          </p:cNvSpPr>
          <p:nvPr/>
        </p:nvSpPr>
        <p:spPr>
          <a:xfrm>
            <a:off x="4026568" y="4402631"/>
            <a:ext cx="7620106" cy="5942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400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The YouTube Live Chat Is Not Monitored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FFD555C4-29DE-476C-85C8-3C0502578318}"/>
              </a:ext>
            </a:extLst>
          </p:cNvPr>
          <p:cNvSpPr txBox="1">
            <a:spLocks/>
          </p:cNvSpPr>
          <p:nvPr/>
        </p:nvSpPr>
        <p:spPr>
          <a:xfrm>
            <a:off x="1167493" y="5119672"/>
            <a:ext cx="10479181" cy="594260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400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Presentation &amp; Code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  <a:hlinkClick r:id="rId4"/>
              </a:rPr>
              <a:t>https://github.com/ivaylokenov/Let-s-Get-Functional-With-C-Sharp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0775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Common concepts</a:t>
            </a:r>
          </a:p>
        </p:txBody>
      </p:sp>
    </p:spTree>
    <p:extLst>
      <p:ext uri="{BB962C8B-B14F-4D97-AF65-F5344CB8AC3E}">
        <p14:creationId xmlns:p14="http://schemas.microsoft.com/office/powerpoint/2010/main" val="3775204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Immutable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Types should have immutable internal state as much as possible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Changing a value should lead to a new instance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Thread-safe type out of the box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Makes sure we prevent misuse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not mutate properties, return new instances</a:t>
            </a:r>
          </a:p>
          <a:p>
            <a:pPr>
              <a:lnSpc>
                <a:spcPct val="100000"/>
              </a:lnSpc>
            </a:pPr>
            <a:r>
              <a:rPr lang="en-US" dirty="0"/>
              <a:t>Expressions instead of statements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expressions allows us to skip variable creation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verbose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Much shorter and readable</a:t>
            </a:r>
          </a:p>
          <a:p>
            <a:pPr>
              <a:lnSpc>
                <a:spcPct val="100000"/>
              </a:lnSpc>
            </a:pPr>
            <a:r>
              <a:rPr lang="en-US" dirty="0"/>
              <a:t>Closure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Local scope of the function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concepts</a:t>
            </a:r>
          </a:p>
        </p:txBody>
      </p:sp>
    </p:spTree>
    <p:extLst>
      <p:ext uri="{BB962C8B-B14F-4D97-AF65-F5344CB8AC3E}">
        <p14:creationId xmlns:p14="http://schemas.microsoft.com/office/powerpoint/2010/main" val="2823754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Higher order functions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Function that takes other functions as arguments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 returns a 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Very powerful concept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be used to abstract common functionality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LINQ uses this concept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Functional composition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Combining single functions to build more complicated ones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result of each function is passed as an argument to the next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final result is the most outer call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C# composition looks a bit ugly but there are libraries to help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Concepts</a:t>
            </a:r>
          </a:p>
        </p:txBody>
      </p:sp>
    </p:spTree>
    <p:extLst>
      <p:ext uri="{BB962C8B-B14F-4D97-AF65-F5344CB8AC3E}">
        <p14:creationId xmlns:p14="http://schemas.microsoft.com/office/powerpoint/2010/main" val="1242516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Method Chaining/Pipelining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Passes results from one function to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Every function creates a new object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example, LINQ (with extension methods) or StringBuilder (with the fluent builder pattern)</a:t>
            </a:r>
          </a:p>
          <a:p>
            <a:pPr>
              <a:lnSpc>
                <a:spcPct val="100000"/>
              </a:lnSpc>
            </a:pPr>
            <a:r>
              <a:rPr lang="en-US" dirty="0"/>
              <a:t>Declarative instead of Imperative programming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do not care how we accomplish things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care about the end results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Comparing a loop to a LINQ statement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Super important aspect and you should think about it when you write code</a:t>
            </a:r>
          </a:p>
          <a:p>
            <a:pPr>
              <a:lnSpc>
                <a:spcPct val="100000"/>
              </a:lnSpc>
            </a:pPr>
            <a:r>
              <a:rPr lang="en-US" dirty="0"/>
              <a:t>Immutable collections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shared parts of memory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https://stackoverflow.com/questions/927181/immutable-collections/927219#927219</a:t>
            </a:r>
            <a:r>
              <a:rPr lang="en-US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Concepts</a:t>
            </a:r>
          </a:p>
        </p:txBody>
      </p:sp>
    </p:spTree>
    <p:extLst>
      <p:ext uri="{BB962C8B-B14F-4D97-AF65-F5344CB8AC3E}">
        <p14:creationId xmlns:p14="http://schemas.microsoft.com/office/powerpoint/2010/main" val="516073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How to achieve state mutation?</a:t>
            </a:r>
          </a:p>
          <a:p>
            <a:pPr>
              <a:lnSpc>
                <a:spcPct val="100000"/>
              </a:lnSpc>
            </a:pPr>
            <a:r>
              <a:rPr lang="en-US" dirty="0"/>
              <a:t>The whole idea of an application is to store and update state</a:t>
            </a:r>
          </a:p>
          <a:p>
            <a:pPr>
              <a:lnSpc>
                <a:spcPct val="100000"/>
              </a:lnSpc>
            </a:pPr>
            <a:r>
              <a:rPr lang="en-US" dirty="0"/>
              <a:t>For this reason, we need to separate our application to code that is pure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Redux JavaScript pattern is a good example here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when do we mutate state?</a:t>
            </a:r>
          </a:p>
        </p:txBody>
      </p:sp>
      <p:pic>
        <p:nvPicPr>
          <p:cNvPr id="1028" name="Picture 4" descr="Functional Programming State Change">
            <a:extLst>
              <a:ext uri="{FF2B5EF4-FFF2-40B4-BE49-F238E27FC236}">
                <a16:creationId xmlns:a16="http://schemas.microsoft.com/office/drawing/2014/main" id="{D8AFC0BC-E179-4FAB-ADA6-F11AF8F86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62" y="3769621"/>
            <a:ext cx="2857500" cy="2562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154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BEFORE WE CONTINUE…</a:t>
            </a:r>
          </a:p>
        </p:txBody>
      </p:sp>
    </p:spTree>
    <p:extLst>
      <p:ext uri="{BB962C8B-B14F-4D97-AF65-F5344CB8AC3E}">
        <p14:creationId xmlns:p14="http://schemas.microsoft.com/office/powerpoint/2010/main" val="3817997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They provide technology services focused on</a:t>
            </a:r>
            <a:br>
              <a:rPr lang="en-GB" dirty="0"/>
            </a:br>
            <a:r>
              <a:rPr lang="en-GB" dirty="0"/>
              <a:t>the Digital, Data, Cloud and Advanced Software Engineering expertise.</a:t>
            </a:r>
          </a:p>
          <a:p>
            <a:pPr>
              <a:lnSpc>
                <a:spcPct val="100000"/>
              </a:lnSpc>
            </a:pPr>
            <a:r>
              <a:rPr lang="en-US" dirty="0"/>
              <a:t>They</a:t>
            </a:r>
            <a:r>
              <a:rPr lang="en-GB" dirty="0"/>
              <a:t> are always in search for creative and passionate people </a:t>
            </a:r>
            <a:br>
              <a:rPr lang="en-GB" dirty="0"/>
            </a:br>
            <a:r>
              <a:rPr lang="en-GB" dirty="0"/>
              <a:t>with the combination of a sharp strategic mind, emotional maturity, </a:t>
            </a:r>
            <a:br>
              <a:rPr lang="en-GB" dirty="0"/>
            </a:br>
            <a:r>
              <a:rPr lang="en-GB" dirty="0"/>
              <a:t>entrepreneurial instincts, and the ability to deliver results.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https://www.indeavr.com/en/technology/application-services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3"/>
              </a:rPr>
              <a:t>https://www.indeavr.com/en/careers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INDEAVR</a:t>
            </a:r>
            <a:r>
              <a:rPr lang="en-US" dirty="0"/>
              <a:t> – The EVENT’s DIAMOND SPONSOR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83EEC-8F7D-4A90-81DD-17846E162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211" y="5047905"/>
            <a:ext cx="5283200" cy="1191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9452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Thinking functionally</a:t>
            </a:r>
          </a:p>
        </p:txBody>
      </p:sp>
    </p:spTree>
    <p:extLst>
      <p:ext uri="{BB962C8B-B14F-4D97-AF65-F5344CB8AC3E}">
        <p14:creationId xmlns:p14="http://schemas.microsoft.com/office/powerpoint/2010/main" val="1820865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Functional programming is not just stylistic preference</a:t>
            </a:r>
          </a:p>
          <a:p>
            <a:pPr>
              <a:lnSpc>
                <a:spcPct val="100000"/>
              </a:lnSpc>
            </a:pPr>
            <a:r>
              <a:rPr lang="en-US" dirty="0"/>
              <a:t>It is a completely different way of thinking about programming</a:t>
            </a:r>
          </a:p>
          <a:p>
            <a:pPr>
              <a:lnSpc>
                <a:spcPct val="100000"/>
              </a:lnSpc>
            </a:pPr>
            <a:r>
              <a:rPr lang="en-US" dirty="0"/>
              <a:t>C# is objects-first making it difficult to change your classic habits</a:t>
            </a:r>
          </a:p>
          <a:p>
            <a:pPr>
              <a:lnSpc>
                <a:spcPct val="100000"/>
              </a:lnSpc>
            </a:pPr>
            <a:r>
              <a:rPr lang="en-US" dirty="0"/>
              <a:t>It is critical to think functionally, not imperatively</a:t>
            </a:r>
          </a:p>
          <a:p>
            <a:pPr>
              <a:lnSpc>
                <a:spcPct val="100000"/>
              </a:lnSpc>
            </a:pPr>
            <a:r>
              <a:rPr lang="en-US" dirty="0"/>
              <a:t>Do not be super afraid, if you are not an experienced programmer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concept is difficult for everyone at the beginning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Try to take whatever you can and re-learn the material in a couple of days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Write down some simple code examples and try to improve them over time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way you think</a:t>
            </a:r>
          </a:p>
        </p:txBody>
      </p:sp>
    </p:spTree>
    <p:extLst>
      <p:ext uri="{BB962C8B-B14F-4D97-AF65-F5344CB8AC3E}">
        <p14:creationId xmlns:p14="http://schemas.microsoft.com/office/powerpoint/2010/main" val="1953670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Functional programming comes from mathematics</a:t>
            </a:r>
          </a:p>
          <a:p>
            <a:pPr>
              <a:lnSpc>
                <a:spcPct val="100000"/>
              </a:lnSpc>
            </a:pPr>
            <a:r>
              <a:rPr lang="en-US" dirty="0"/>
              <a:t>A mathematical functions has the following characteristics: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function always gives the same output value for a given input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function has no side effects</a:t>
            </a:r>
          </a:p>
          <a:p>
            <a:pPr>
              <a:lnSpc>
                <a:spcPct val="100000"/>
              </a:lnSpc>
            </a:pPr>
            <a:r>
              <a:rPr lang="en-US" dirty="0"/>
              <a:t>In typical programming, we think that a function "do some calculations"</a:t>
            </a:r>
          </a:p>
          <a:p>
            <a:pPr>
              <a:lnSpc>
                <a:spcPct val="100000"/>
              </a:lnSpc>
            </a:pPr>
            <a:r>
              <a:rPr lang="en-US" dirty="0"/>
              <a:t>But in mathematics, a function is purely a mapping from an input to an output</a:t>
            </a:r>
          </a:p>
          <a:p>
            <a:pPr>
              <a:lnSpc>
                <a:spcPct val="100000"/>
              </a:lnSpc>
            </a:pPr>
            <a:r>
              <a:rPr lang="en-US" dirty="0"/>
              <a:t>There are also two other seemingly unhelpful properties: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input and output values are immutable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function has exactly one input and one output</a:t>
            </a:r>
          </a:p>
          <a:p>
            <a:pPr>
              <a:lnSpc>
                <a:spcPct val="100000"/>
              </a:lnSpc>
            </a:pPr>
            <a:r>
              <a:rPr lang="en-US" dirty="0"/>
              <a:t>These two properties are mirrored too!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start with mathematics</a:t>
            </a:r>
          </a:p>
        </p:txBody>
      </p:sp>
    </p:spTree>
    <p:extLst>
      <p:ext uri="{BB962C8B-B14F-4D97-AF65-F5344CB8AC3E}">
        <p14:creationId xmlns:p14="http://schemas.microsoft.com/office/powerpoint/2010/main" val="2755604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Sometimes issues happen during a live stream…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sometimes disasters happen, this is how memes are born…</a:t>
            </a:r>
          </a:p>
          <a:p>
            <a:pPr>
              <a:lnSpc>
                <a:spcPct val="100000"/>
              </a:lnSpc>
            </a:pPr>
            <a:r>
              <a:rPr lang="en-US" dirty="0"/>
              <a:t>If my Internet goes down and the stream stops: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Wait for 5 minutes, I have another one on a different network</a:t>
            </a:r>
          </a:p>
          <a:p>
            <a:pPr>
              <a:lnSpc>
                <a:spcPct val="100000"/>
              </a:lnSpc>
            </a:pPr>
            <a:r>
              <a:rPr lang="en-US" dirty="0"/>
              <a:t>If YouTube is showing “stream ended”: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will post a new link in the comments section below this video</a:t>
            </a:r>
          </a:p>
          <a:p>
            <a:pPr>
              <a:lnSpc>
                <a:spcPct val="100000"/>
              </a:lnSpc>
            </a:pPr>
            <a:r>
              <a:rPr lang="en-US" dirty="0"/>
              <a:t>If something else happens unexpectedly: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Well, I will add a solution to this slide during my next event…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If a major showstopper is happening – no electricity, for example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 will create a new event and we will schedule a new live stream…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stream 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1750000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Some terminology: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input is called a "</a:t>
            </a:r>
            <a:r>
              <a:rPr lang="en-US" b="1" dirty="0"/>
              <a:t>domain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output values are called "</a:t>
            </a:r>
            <a:r>
              <a:rPr lang="en-US" b="1" dirty="0"/>
              <a:t>range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function is set to "</a:t>
            </a:r>
            <a:r>
              <a:rPr lang="en-US" b="1" dirty="0"/>
              <a:t>map</a:t>
            </a:r>
            <a:r>
              <a:rPr lang="en-US" dirty="0"/>
              <a:t>" the domain to the range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start with mathematics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01899-CE95-4EA3-937B-C8FBD8B2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224" y="3779701"/>
            <a:ext cx="4658375" cy="1962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774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Notice the "map" wording</a:t>
            </a:r>
          </a:p>
          <a:p>
            <a:pPr>
              <a:lnSpc>
                <a:spcPct val="100000"/>
              </a:lnSpc>
            </a:pPr>
            <a:r>
              <a:rPr lang="en-US" dirty="0"/>
              <a:t>A mathematical function is just like a lookup without any calculations</a:t>
            </a:r>
          </a:p>
          <a:p>
            <a:pPr>
              <a:lnSpc>
                <a:spcPct val="100000"/>
              </a:lnSpc>
            </a:pPr>
            <a:r>
              <a:rPr lang="en-US" dirty="0"/>
              <a:t>Consider the function: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It can be defined like this: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start with mathematics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01B1B4-57BE-4EAE-A6D4-8B61C96FABCE}"/>
              </a:ext>
            </a:extLst>
          </p:cNvPr>
          <p:cNvSpPr>
            <a:spLocks noGrp="1"/>
          </p:cNvSpPr>
          <p:nvPr/>
        </p:nvSpPr>
        <p:spPr>
          <a:xfrm>
            <a:off x="1278249" y="4228361"/>
            <a:ext cx="9503990" cy="24648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int </a:t>
            </a:r>
            <a:r>
              <a:rPr lang="en-US" sz="1600" dirty="0" err="1"/>
              <a:t>AddOne</a:t>
            </a:r>
            <a:r>
              <a:rPr lang="en-US" sz="1600" dirty="0"/>
              <a:t>(int input) { </a:t>
            </a:r>
          </a:p>
          <a:p>
            <a:r>
              <a:rPr lang="en-US" sz="1600" dirty="0"/>
              <a:t>   switch (input) {</a:t>
            </a:r>
          </a:p>
          <a:p>
            <a:r>
              <a:rPr lang="en-US" sz="1600" dirty="0"/>
              <a:t>       case 0: return 1;</a:t>
            </a:r>
          </a:p>
          <a:p>
            <a:r>
              <a:rPr lang="en-US" sz="1600" dirty="0"/>
              <a:t>       case 1: return 2; </a:t>
            </a:r>
          </a:p>
          <a:p>
            <a:r>
              <a:rPr lang="en-US" sz="1600" dirty="0"/>
              <a:t>      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continues to infinity</a:t>
            </a:r>
          </a:p>
          <a:p>
            <a:r>
              <a:rPr lang="en-US" sz="1600" dirty="0"/>
              <a:t>}}</a:t>
            </a:r>
            <a:endParaRPr lang="en-GB" sz="160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30F97A-7D6F-4DDE-9291-6E548CF51917}"/>
              </a:ext>
            </a:extLst>
          </p:cNvPr>
          <p:cNvSpPr>
            <a:spLocks noGrp="1"/>
          </p:cNvSpPr>
          <p:nvPr/>
        </p:nvSpPr>
        <p:spPr>
          <a:xfrm>
            <a:off x="1278249" y="3191119"/>
            <a:ext cx="9503990" cy="46433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int </a:t>
            </a:r>
            <a:r>
              <a:rPr lang="en-US" sz="1600" dirty="0" err="1"/>
              <a:t>AddOne</a:t>
            </a:r>
            <a:r>
              <a:rPr lang="en-US" sz="1600" dirty="0"/>
              <a:t>(int input) =&gt; input + 1</a:t>
            </a:r>
          </a:p>
        </p:txBody>
      </p:sp>
    </p:spTree>
    <p:extLst>
      <p:ext uri="{BB962C8B-B14F-4D97-AF65-F5344CB8AC3E}">
        <p14:creationId xmlns:p14="http://schemas.microsoft.com/office/powerpoint/2010/main" val="1303275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mathematics when you add a value, </a:t>
            </a:r>
            <a:br>
              <a:rPr lang="en-US" dirty="0"/>
            </a:br>
            <a:r>
              <a:rPr lang="en-US" dirty="0"/>
              <a:t>you do not expect to change the original number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do not expect "x" to change by adding a value to it</a:t>
            </a:r>
          </a:p>
          <a:p>
            <a:pPr>
              <a:lnSpc>
                <a:spcPct val="100000"/>
              </a:lnSpc>
            </a:pPr>
            <a:r>
              <a:rPr lang="en-US" dirty="0"/>
              <a:t>But how to have immutable input and output?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not that difficult - it will be explained in practice!</a:t>
            </a:r>
          </a:p>
          <a:p>
            <a:pPr>
              <a:lnSpc>
                <a:spcPct val="100000"/>
              </a:lnSpc>
            </a:pPr>
            <a:r>
              <a:rPr lang="en-US" dirty="0"/>
              <a:t>And how to have exactly one input or output?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want multiple arguments?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technique is called "currying" and it will be explained shortly!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start with mathematics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30F97A-7D6F-4DDE-9291-6E548CF51917}"/>
              </a:ext>
            </a:extLst>
          </p:cNvPr>
          <p:cNvSpPr>
            <a:spLocks noGrp="1"/>
          </p:cNvSpPr>
          <p:nvPr/>
        </p:nvSpPr>
        <p:spPr>
          <a:xfrm>
            <a:off x="1270228" y="2605582"/>
            <a:ext cx="9503990" cy="8644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x = 5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y = x + 5</a:t>
            </a:r>
          </a:p>
        </p:txBody>
      </p:sp>
    </p:spTree>
    <p:extLst>
      <p:ext uri="{BB962C8B-B14F-4D97-AF65-F5344CB8AC3E}">
        <p14:creationId xmlns:p14="http://schemas.microsoft.com/office/powerpoint/2010/main" val="3946927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mentioned properties define the so called "pure functions":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parallelize them trivially – no locks, shared state and race conditions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evaluate the function lazily – only when you need the answer as it will not change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cache the result for certain input – the output will always be the same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evaluate multiple pure functions in any order you want – the final result will be the same</a:t>
            </a:r>
          </a:p>
          <a:p>
            <a:pPr>
              <a:lnSpc>
                <a:spcPct val="100000"/>
              </a:lnSpc>
            </a:pPr>
            <a:r>
              <a:rPr lang="en-US" dirty="0"/>
              <a:t>All the above benefits are quite useful</a:t>
            </a:r>
          </a:p>
          <a:p>
            <a:pPr>
              <a:lnSpc>
                <a:spcPct val="100000"/>
              </a:lnSpc>
            </a:pPr>
            <a:r>
              <a:rPr lang="en-US" dirty="0"/>
              <a:t>And you can accomplish them in C# without any issue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start with mathematics</a:t>
            </a:r>
          </a:p>
        </p:txBody>
      </p:sp>
    </p:spTree>
    <p:extLst>
      <p:ext uri="{BB962C8B-B14F-4D97-AF65-F5344CB8AC3E}">
        <p14:creationId xmlns:p14="http://schemas.microsoft.com/office/powerpoint/2010/main" val="577965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terms of functional programming, the input is not a "variable"</a:t>
            </a:r>
          </a:p>
          <a:p>
            <a:pPr>
              <a:lnSpc>
                <a:spcPct val="100000"/>
              </a:lnSpc>
            </a:pPr>
            <a:r>
              <a:rPr lang="en-US" dirty="0"/>
              <a:t>When we pass values to the input, we are essentially binding these values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This is not an assignment like we do with variables</a:t>
            </a:r>
          </a:p>
          <a:p>
            <a:pPr>
              <a:lnSpc>
                <a:spcPct val="100000"/>
              </a:lnSpc>
            </a:pPr>
            <a:r>
              <a:rPr lang="en-US" dirty="0"/>
              <a:t>Binding the value means it cannot change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values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5D8CD2F-EBDA-4FC3-9ACB-F6CBD1675B1C}"/>
              </a:ext>
            </a:extLst>
          </p:cNvPr>
          <p:cNvSpPr>
            <a:spLocks noGrp="1"/>
          </p:cNvSpPr>
          <p:nvPr/>
        </p:nvSpPr>
        <p:spPr>
          <a:xfrm>
            <a:off x="1342417" y="2846214"/>
            <a:ext cx="9503990" cy="206476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err="1"/>
              <a:t>AddOne</a:t>
            </a:r>
            <a:r>
              <a:rPr lang="en-US" sz="1600" dirty="0"/>
              <a:t>(5) 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bind 5 to the input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replace "input" with "5"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AddOne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(5) == 5 + 1 == 6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result is 6</a:t>
            </a:r>
          </a:p>
        </p:txBody>
      </p:sp>
    </p:spTree>
    <p:extLst>
      <p:ext uri="{BB962C8B-B14F-4D97-AF65-F5344CB8AC3E}">
        <p14:creationId xmlns:p14="http://schemas.microsoft.com/office/powerpoint/2010/main" val="2025194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There are no variables in functional programming terminology, only values</a:t>
            </a:r>
          </a:p>
          <a:p>
            <a:pPr>
              <a:lnSpc>
                <a:spcPct val="100000"/>
              </a:lnSpc>
            </a:pPr>
            <a:r>
              <a:rPr lang="en-US" dirty="0"/>
              <a:t>The function name "</a:t>
            </a:r>
            <a:r>
              <a:rPr lang="en-US" dirty="0" err="1"/>
              <a:t>AddOne</a:t>
            </a:r>
            <a:r>
              <a:rPr lang="en-US" dirty="0"/>
              <a:t>" is also bound to "the function that adds one to its input"</a:t>
            </a:r>
          </a:p>
          <a:p>
            <a:pPr>
              <a:lnSpc>
                <a:spcPct val="100000"/>
              </a:lnSpc>
            </a:pPr>
            <a:r>
              <a:rPr lang="en-US" dirty="0"/>
              <a:t>"</a:t>
            </a:r>
            <a:r>
              <a:rPr lang="en-US" dirty="0" err="1"/>
              <a:t>AddOne</a:t>
            </a:r>
            <a:r>
              <a:rPr lang="en-US" dirty="0"/>
              <a:t>" is called a function value and it is here just to help us</a:t>
            </a:r>
          </a:p>
          <a:p>
            <a:pPr>
              <a:lnSpc>
                <a:spcPct val="100000"/>
              </a:lnSpc>
            </a:pPr>
            <a:r>
              <a:rPr lang="en-US" dirty="0"/>
              <a:t>Because it does not matter what is the name of the function: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It is important to understand that functions are also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are just bound to names and passed around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Even as inputs or outputs to other functions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values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5EB27C-CB32-4542-ABC9-BA70D0DDB682}"/>
              </a:ext>
            </a:extLst>
          </p:cNvPr>
          <p:cNvSpPr>
            <a:spLocks noGrp="1"/>
          </p:cNvSpPr>
          <p:nvPr/>
        </p:nvSpPr>
        <p:spPr>
          <a:xfrm>
            <a:off x="1342417" y="3855578"/>
            <a:ext cx="9503990" cy="126455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600" dirty="0" err="1"/>
              <a:t>Func</a:t>
            </a:r>
            <a:r>
              <a:rPr lang="fr-FR" sz="1600" dirty="0"/>
              <a:t>&lt;</a:t>
            </a:r>
            <a:r>
              <a:rPr lang="fr-FR" sz="1600" dirty="0" err="1"/>
              <a:t>int</a:t>
            </a:r>
            <a:r>
              <a:rPr lang="fr-FR" sz="1600" dirty="0"/>
              <a:t>, </a:t>
            </a:r>
            <a:r>
              <a:rPr lang="fr-FR" sz="1600" dirty="0" err="1"/>
              <a:t>int</a:t>
            </a:r>
            <a:r>
              <a:rPr lang="fr-FR" sz="1600" dirty="0"/>
              <a:t>&gt; </a:t>
            </a:r>
            <a:r>
              <a:rPr lang="fr-FR" sz="1600" dirty="0" err="1"/>
              <a:t>plusOne</a:t>
            </a:r>
            <a:r>
              <a:rPr lang="fr-FR" sz="1600" dirty="0"/>
              <a:t> = </a:t>
            </a:r>
            <a:r>
              <a:rPr lang="fr-FR" sz="1600" dirty="0" err="1"/>
              <a:t>AddOne</a:t>
            </a:r>
            <a:r>
              <a:rPr lang="fr-FR" sz="1600" dirty="0"/>
              <a:t>;</a:t>
            </a:r>
          </a:p>
          <a:p>
            <a:pPr>
              <a:lnSpc>
                <a:spcPct val="100000"/>
              </a:lnSpc>
            </a:pPr>
            <a:r>
              <a:rPr lang="fr-FR" sz="1600" dirty="0"/>
              <a:t>var </a:t>
            </a:r>
            <a:r>
              <a:rPr lang="fr-FR" sz="1600" dirty="0" err="1"/>
              <a:t>result</a:t>
            </a:r>
            <a:r>
              <a:rPr lang="fr-FR" sz="1600" dirty="0"/>
              <a:t> = </a:t>
            </a:r>
            <a:r>
              <a:rPr lang="fr-FR" sz="1600" dirty="0" err="1"/>
              <a:t>AddOne</a:t>
            </a:r>
            <a:r>
              <a:rPr lang="fr-FR" sz="1600" dirty="0"/>
              <a:t>(5);</a:t>
            </a:r>
          </a:p>
          <a:p>
            <a:pPr>
              <a:lnSpc>
                <a:spcPct val="100000"/>
              </a:lnSpc>
            </a:pPr>
            <a:r>
              <a:rPr lang="fr-FR" sz="1600" dirty="0"/>
              <a:t>var </a:t>
            </a:r>
            <a:r>
              <a:rPr lang="fr-FR" sz="1600" dirty="0" err="1"/>
              <a:t>result</a:t>
            </a:r>
            <a:r>
              <a:rPr lang="fr-FR" sz="1600" dirty="0"/>
              <a:t> = </a:t>
            </a:r>
            <a:r>
              <a:rPr lang="fr-FR" sz="1600" dirty="0" err="1"/>
              <a:t>plusOne</a:t>
            </a:r>
            <a:r>
              <a:rPr lang="fr-FR" sz="1600" dirty="0"/>
              <a:t>(5);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72411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Values: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Members of the domain (of integers, of strings, of functions which map strings to integers, etc.)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Values are immutable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Values do not have any behavior attached to them</a:t>
            </a:r>
          </a:p>
          <a:p>
            <a:pPr>
              <a:lnSpc>
                <a:spcPct val="100000"/>
              </a:lnSpc>
            </a:pPr>
            <a:r>
              <a:rPr lang="en-US" dirty="0"/>
              <a:t>Object: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structure to store state and its behavior (methods)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Expected to change state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Operations change internal state via the object itself (the "." operator)</a:t>
            </a:r>
          </a:p>
          <a:p>
            <a:pPr>
              <a:lnSpc>
                <a:spcPct val="100000"/>
              </a:lnSpc>
            </a:pPr>
            <a:r>
              <a:rPr lang="en-US" dirty="0"/>
              <a:t>We want to avoid using "objects" for the functional aspects of our program</a:t>
            </a:r>
          </a:p>
          <a:p>
            <a:pPr>
              <a:lnSpc>
                <a:spcPct val="100000"/>
              </a:lnSpc>
            </a:pPr>
            <a:r>
              <a:rPr lang="en-US" dirty="0"/>
              <a:t>We should use "objects" only for true classes with methods 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vs objects</a:t>
            </a:r>
          </a:p>
        </p:txBody>
      </p:sp>
    </p:spTree>
    <p:extLst>
      <p:ext uri="{BB962C8B-B14F-4D97-AF65-F5344CB8AC3E}">
        <p14:creationId xmlns:p14="http://schemas.microsoft.com/office/powerpoint/2010/main" val="3849440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function is pretty much defined by "domain -&gt; range".</a:t>
            </a:r>
          </a:p>
          <a:p>
            <a:pPr>
              <a:lnSpc>
                <a:spcPct val="100000"/>
              </a:lnSpc>
            </a:pPr>
            <a:r>
              <a:rPr lang="en-US" dirty="0"/>
              <a:t>In C# this is written like this: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can then use this type to create higher order functions with inputs: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types in C#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04A578-30CB-4F8D-AD6E-22E8F804D92E}"/>
              </a:ext>
            </a:extLst>
          </p:cNvPr>
          <p:cNvSpPr>
            <a:spLocks noGrp="1"/>
          </p:cNvSpPr>
          <p:nvPr/>
        </p:nvSpPr>
        <p:spPr>
          <a:xfrm>
            <a:off x="1342417" y="2860968"/>
            <a:ext cx="9503990" cy="46433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600" dirty="0" err="1"/>
              <a:t>Func</a:t>
            </a:r>
            <a:r>
              <a:rPr lang="fr-FR" sz="1600" dirty="0"/>
              <a:t>&lt;</a:t>
            </a:r>
            <a:r>
              <a:rPr lang="fr-FR" sz="1600" dirty="0" err="1"/>
              <a:t>domain</a:t>
            </a:r>
            <a:r>
              <a:rPr lang="fr-FR" sz="1600" dirty="0"/>
              <a:t>, range&gt;</a:t>
            </a:r>
            <a:endParaRPr lang="en-US" sz="160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18D62D6-D67D-4ECD-9E48-A00475E4FE97}"/>
              </a:ext>
            </a:extLst>
          </p:cNvPr>
          <p:cNvSpPr>
            <a:spLocks noGrp="1"/>
          </p:cNvSpPr>
          <p:nvPr/>
        </p:nvSpPr>
        <p:spPr>
          <a:xfrm>
            <a:off x="1342417" y="4209484"/>
            <a:ext cx="9503990" cy="16646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600" dirty="0" err="1"/>
              <a:t>int</a:t>
            </a:r>
            <a:r>
              <a:rPr lang="fr-FR" sz="1600" dirty="0"/>
              <a:t> </a:t>
            </a:r>
            <a:r>
              <a:rPr lang="fr-FR" sz="1600" dirty="0" err="1"/>
              <a:t>EvalWithFiveAndAddTwo</a:t>
            </a:r>
            <a:r>
              <a:rPr lang="fr-FR" sz="1600" dirty="0"/>
              <a:t>(</a:t>
            </a:r>
            <a:r>
              <a:rPr lang="fr-FR" sz="1600" dirty="0" err="1"/>
              <a:t>Func</a:t>
            </a:r>
            <a:r>
              <a:rPr lang="fr-FR" sz="1600" dirty="0"/>
              <a:t>&lt;</a:t>
            </a:r>
            <a:r>
              <a:rPr lang="fr-FR" sz="1600" dirty="0" err="1"/>
              <a:t>int</a:t>
            </a:r>
            <a:r>
              <a:rPr lang="fr-FR" sz="1600" dirty="0"/>
              <a:t>, </a:t>
            </a:r>
            <a:r>
              <a:rPr lang="fr-FR" sz="1600" dirty="0" err="1"/>
              <a:t>int</a:t>
            </a:r>
            <a:r>
              <a:rPr lang="fr-FR" sz="1600" dirty="0"/>
              <a:t>&gt; </a:t>
            </a:r>
            <a:r>
              <a:rPr lang="fr-FR" sz="1600" dirty="0" err="1"/>
              <a:t>eval</a:t>
            </a:r>
            <a:r>
              <a:rPr lang="fr-FR" sz="1600" dirty="0"/>
              <a:t>) =&gt; </a:t>
            </a:r>
            <a:r>
              <a:rPr lang="fr-FR" sz="1600" dirty="0" err="1"/>
              <a:t>eval</a:t>
            </a:r>
            <a:r>
              <a:rPr lang="fr-FR" sz="1600" dirty="0"/>
              <a:t>(5) + 2;</a:t>
            </a:r>
          </a:p>
          <a:p>
            <a:pPr>
              <a:lnSpc>
                <a:spcPct val="100000"/>
              </a:lnSpc>
            </a:pPr>
            <a:endParaRPr lang="fr-FR" sz="1600" dirty="0"/>
          </a:p>
          <a:p>
            <a:pPr>
              <a:lnSpc>
                <a:spcPct val="100000"/>
              </a:lnSpc>
            </a:pPr>
            <a:r>
              <a:rPr lang="en-US" sz="1600" dirty="0" err="1"/>
              <a:t>Func</a:t>
            </a:r>
            <a:r>
              <a:rPr lang="en-US" sz="1600" dirty="0"/>
              <a:t>&lt;int, int&gt; </a:t>
            </a:r>
            <a:r>
              <a:rPr lang="en-US" sz="1600" dirty="0" err="1"/>
              <a:t>timesThree</a:t>
            </a:r>
            <a:r>
              <a:rPr lang="en-US" sz="1600" dirty="0"/>
              <a:t> = x =&gt; x * 3;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A function of type (int -&gt; int)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int result = </a:t>
            </a:r>
            <a:r>
              <a:rPr lang="fr-FR" sz="1600" dirty="0" err="1"/>
              <a:t>EvalWithFiveAndAddTwo</a:t>
            </a:r>
            <a:r>
              <a:rPr lang="en-US" sz="1600" dirty="0"/>
              <a:t>(</a:t>
            </a:r>
            <a:r>
              <a:rPr lang="en-US" sz="1600" dirty="0" err="1"/>
              <a:t>timesThree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1290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And higher order functions with outputs: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signature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types in C#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18D62D6-D67D-4ECD-9E48-A00475E4FE97}"/>
              </a:ext>
            </a:extLst>
          </p:cNvPr>
          <p:cNvSpPr>
            <a:spLocks noGrp="1"/>
          </p:cNvSpPr>
          <p:nvPr/>
        </p:nvSpPr>
        <p:spPr>
          <a:xfrm>
            <a:off x="1342417" y="2236720"/>
            <a:ext cx="9503990" cy="8644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err="1"/>
              <a:t>Func</a:t>
            </a:r>
            <a:r>
              <a:rPr lang="en-US" sz="1600" dirty="0"/>
              <a:t>&lt;int, int&gt; Adder(int number) =&gt;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   x =&gt; x + number;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C9CE300-7AC9-42A8-8A32-6B1DC6E6FD76}"/>
              </a:ext>
            </a:extLst>
          </p:cNvPr>
          <p:cNvSpPr>
            <a:spLocks noGrp="1"/>
          </p:cNvSpPr>
          <p:nvPr/>
        </p:nvSpPr>
        <p:spPr>
          <a:xfrm>
            <a:off x="1342417" y="3730860"/>
            <a:ext cx="9503990" cy="46433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int -&gt; (int -&gt; int)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Func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&lt;int,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Func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&lt;int, int&gt;&gt;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C92BE3-591C-46A4-89F5-F9D6A73AAC4B}"/>
              </a:ext>
            </a:extLst>
          </p:cNvPr>
          <p:cNvSpPr>
            <a:spLocks noGrp="1"/>
          </p:cNvSpPr>
          <p:nvPr/>
        </p:nvSpPr>
        <p:spPr>
          <a:xfrm>
            <a:off x="1342417" y="4726886"/>
            <a:ext cx="9503990" cy="16646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var </a:t>
            </a:r>
            <a:r>
              <a:rPr lang="en-US" sz="1600" dirty="0" err="1"/>
              <a:t>addOne</a:t>
            </a:r>
            <a:r>
              <a:rPr lang="en-US" sz="1600" dirty="0"/>
              <a:t> = Adder(1);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var </a:t>
            </a:r>
            <a:r>
              <a:rPr lang="en-US" sz="1600" dirty="0" err="1"/>
              <a:t>addTwo</a:t>
            </a:r>
            <a:r>
              <a:rPr lang="en-US" sz="1600" dirty="0"/>
              <a:t> = Adder(2);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var </a:t>
            </a:r>
            <a:r>
              <a:rPr lang="en-US" sz="1600" dirty="0" err="1"/>
              <a:t>firstResult</a:t>
            </a:r>
            <a:r>
              <a:rPr lang="en-US" sz="1600" dirty="0"/>
              <a:t> = </a:t>
            </a:r>
            <a:r>
              <a:rPr lang="en-US" sz="1600" dirty="0" err="1"/>
              <a:t>addOne</a:t>
            </a:r>
            <a:r>
              <a:rPr lang="en-US" sz="1600" dirty="0"/>
              <a:t>(5);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6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var </a:t>
            </a:r>
            <a:r>
              <a:rPr lang="en-US" sz="1600" dirty="0" err="1"/>
              <a:t>secondResult</a:t>
            </a:r>
            <a:r>
              <a:rPr lang="en-US" sz="1600" dirty="0"/>
              <a:t> = </a:t>
            </a:r>
            <a:r>
              <a:rPr lang="en-US" sz="1600" dirty="0" err="1"/>
              <a:t>addTwo</a:t>
            </a:r>
            <a:r>
              <a:rPr lang="en-US" sz="1600" dirty="0"/>
              <a:t>(7);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9</a:t>
            </a:r>
          </a:p>
        </p:txBody>
      </p:sp>
    </p:spTree>
    <p:extLst>
      <p:ext uri="{BB962C8B-B14F-4D97-AF65-F5344CB8AC3E}">
        <p14:creationId xmlns:p14="http://schemas.microsoft.com/office/powerpoint/2010/main" val="3581560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tuple types are commonly used with functional programming</a:t>
            </a:r>
          </a:p>
          <a:p>
            <a:pPr>
              <a:lnSpc>
                <a:spcPct val="100000"/>
              </a:lnSpc>
            </a:pPr>
            <a:r>
              <a:rPr lang="en-US" dirty="0"/>
              <a:t>They represent pairs, triples, etc. of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example, ("George", 25) is a tuple of string and integer</a:t>
            </a:r>
          </a:p>
          <a:p>
            <a:pPr>
              <a:lnSpc>
                <a:spcPct val="100000"/>
              </a:lnSpc>
            </a:pPr>
            <a:r>
              <a:rPr lang="en-US" dirty="0"/>
              <a:t>The comma is a tuple character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you see a comma, you have a tuple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method parameters is a tuple, if you think about it</a:t>
            </a:r>
          </a:p>
          <a:p>
            <a:pPr>
              <a:lnSpc>
                <a:spcPct val="100000"/>
              </a:lnSpc>
            </a:pPr>
            <a:r>
              <a:rPr lang="en-US" dirty="0"/>
              <a:t>Since C# 7.0, tuples have first-class support: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 types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938EE4-B7E9-4F8D-892C-64AF3D8ECE1F}"/>
              </a:ext>
            </a:extLst>
          </p:cNvPr>
          <p:cNvSpPr>
            <a:spLocks noGrp="1"/>
          </p:cNvSpPr>
          <p:nvPr/>
        </p:nvSpPr>
        <p:spPr>
          <a:xfrm>
            <a:off x="1230123" y="4939815"/>
            <a:ext cx="9503990" cy="8644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(double Sum, int Count) t2 = (4.5, 3);</a:t>
            </a:r>
          </a:p>
          <a:p>
            <a:pPr>
              <a:lnSpc>
                <a:spcPct val="100000"/>
              </a:lnSpc>
            </a:pPr>
            <a:r>
              <a:rPr lang="en-US" sz="1600" dirty="0" err="1"/>
              <a:t>Console.WriteLine</a:t>
            </a:r>
            <a:r>
              <a:rPr lang="en-US" sz="1600" dirty="0"/>
              <a:t>($"Sum of {t2.Count} elements is {t2.Sum}.");</a:t>
            </a:r>
          </a:p>
        </p:txBody>
      </p:sp>
    </p:spTree>
    <p:extLst>
      <p:ext uri="{BB962C8B-B14F-4D97-AF65-F5344CB8AC3E}">
        <p14:creationId xmlns:p14="http://schemas.microsoft.com/office/powerpoint/2010/main" val="2945964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5485" y="1670650"/>
            <a:ext cx="8648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/>
              <a:t>Ivaylo Kenov</a:t>
            </a:r>
            <a:r>
              <a:rPr lang="bg-BG" sz="2000" b="1" noProof="1"/>
              <a:t> –</a:t>
            </a:r>
            <a:r>
              <a:rPr lang="en-US" sz="2000" b="1" noProof="1"/>
              <a:t> Quality Code Advocate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Various job titles at the same time:</a:t>
            </a:r>
            <a:endParaRPr lang="bg-BG" sz="1800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Organizer &amp; Speaker @ Code It Up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CTO @ </a:t>
            </a:r>
            <a:r>
              <a:rPr lang="en-US" sz="1600" dirty="0" err="1"/>
              <a:t>SoftUni</a:t>
            </a:r>
            <a:endParaRPr lang="en-US" sz="1600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Full Stack Technical Trainer @ Everywhere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Code General @ </a:t>
            </a:r>
            <a:r>
              <a:rPr lang="en-US" sz="1600" dirty="0">
                <a:hlinkClick r:id="rId2"/>
              </a:rPr>
              <a:t>https://MyTestedASP.NET</a:t>
            </a:r>
            <a:endParaRPr lang="en-US" sz="1600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Meme Copy Machine @ Daily Programming Fun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i="1" dirty="0"/>
              <a:t>{Insert Job Title Here}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Contacts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hlinkClick r:id="rId3"/>
              </a:rPr>
              <a:t>https://github.com/ivaylokenov</a:t>
            </a:r>
            <a:r>
              <a:rPr lang="en-US" sz="1600" dirty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hlinkClick r:id="rId4"/>
              </a:rPr>
              <a:t>https://facebook.com/ivaylo.kenov</a:t>
            </a:r>
            <a:endParaRPr lang="en-US" sz="1600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hlinkClick r:id="rId5"/>
              </a:rPr>
              <a:t>https://linkedin.com/in/kenov</a:t>
            </a:r>
            <a:r>
              <a:rPr lang="en-US" sz="1600" dirty="0"/>
              <a:t> </a:t>
            </a:r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dirty="0">
                <a:hlinkClick r:id="rId6"/>
              </a:rPr>
              <a:t>https://www.instagram.com/ivaylokenov/</a:t>
            </a:r>
            <a:endParaRPr lang="en-US" sz="1600" dirty="0"/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YouTube</a:t>
            </a:r>
            <a:endParaRPr lang="bg-BG" sz="1800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hlinkClick r:id="rId7"/>
              </a:rPr>
              <a:t>https://youtube.com/MyTestedASPNETTV</a:t>
            </a:r>
            <a:r>
              <a:rPr lang="bg-BG" sz="1600" dirty="0"/>
              <a:t> </a:t>
            </a:r>
            <a:endParaRPr lang="en-US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Presenter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CF75C8-30E5-464B-8C48-36F42680B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4274" y="1970786"/>
            <a:ext cx="3940919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2180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BEFORE WE CONTINUE…</a:t>
            </a:r>
          </a:p>
        </p:txBody>
      </p:sp>
    </p:spTree>
    <p:extLst>
      <p:ext uri="{BB962C8B-B14F-4D97-AF65-F5344CB8AC3E}">
        <p14:creationId xmlns:p14="http://schemas.microsoft.com/office/powerpoint/2010/main" val="1493235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Everyone who got a paid ticket – 68 people in total! Thank you!</a:t>
            </a:r>
          </a:p>
          <a:p>
            <a:pPr>
              <a:lnSpc>
                <a:spcPct val="100000"/>
              </a:lnSpc>
            </a:pPr>
            <a:r>
              <a:rPr lang="en-US" dirty="0"/>
              <a:t>Top supporter – </a:t>
            </a:r>
            <a:r>
              <a:rPr lang="en-GB" b="1" dirty="0"/>
              <a:t>Ivo </a:t>
            </a:r>
            <a:r>
              <a:rPr lang="en-GB" b="1" dirty="0" err="1"/>
              <a:t>Paunov</a:t>
            </a:r>
            <a:r>
              <a:rPr lang="en-GB" b="1" dirty="0"/>
              <a:t> </a:t>
            </a:r>
            <a:r>
              <a:rPr lang="en-US" dirty="0"/>
              <a:t>– </a:t>
            </a:r>
            <a:r>
              <a:rPr lang="en-US" b="1" dirty="0"/>
              <a:t>120 BGN</a:t>
            </a:r>
            <a:r>
              <a:rPr lang="en-US" dirty="0"/>
              <a:t>! Thank you, man, you rock! &lt;3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Personal thanks to – </a:t>
            </a:r>
            <a:r>
              <a:rPr lang="en-US" sz="1800" b="1" dirty="0"/>
              <a:t>Georgi, </a:t>
            </a:r>
            <a:r>
              <a:rPr lang="en-US" sz="1800" b="1" dirty="0" err="1"/>
              <a:t>Yanka</a:t>
            </a:r>
            <a:r>
              <a:rPr lang="en-US" sz="1800" b="1" dirty="0"/>
              <a:t>, </a:t>
            </a:r>
            <a:r>
              <a:rPr lang="bg-BG" sz="1800" b="1" dirty="0"/>
              <a:t>Борислав, </a:t>
            </a:r>
            <a:r>
              <a:rPr lang="en-US" sz="1800" b="1" dirty="0"/>
              <a:t>Mary, Svetoslav, </a:t>
            </a:r>
            <a:r>
              <a:rPr lang="en-US" sz="1800" b="1" dirty="0" err="1"/>
              <a:t>Mitko</a:t>
            </a:r>
            <a:endParaRPr lang="en-GB" sz="1800" b="1" dirty="0"/>
          </a:p>
          <a:p>
            <a:pPr>
              <a:lnSpc>
                <a:spcPct val="100000"/>
              </a:lnSpc>
            </a:pPr>
            <a:r>
              <a:rPr lang="en-US" sz="1600" dirty="0"/>
              <a:t>Thanks also to – </a:t>
            </a:r>
            <a:r>
              <a:rPr lang="en-US" sz="1600" dirty="0" err="1"/>
              <a:t>Iliyan</a:t>
            </a:r>
            <a:r>
              <a:rPr lang="en-US" sz="1600" dirty="0"/>
              <a:t>, Todor, Atanas, Rosen, Daniel, </a:t>
            </a:r>
            <a:r>
              <a:rPr lang="en-US" sz="1600" dirty="0" err="1"/>
              <a:t>Minko</a:t>
            </a:r>
            <a:r>
              <a:rPr lang="en-US" sz="1600" dirty="0"/>
              <a:t>, Ivaylo, Martin, </a:t>
            </a:r>
            <a:r>
              <a:rPr lang="bg-BG" sz="1600" dirty="0"/>
              <a:t>Георги, </a:t>
            </a:r>
            <a:r>
              <a:rPr lang="en-US" sz="1600" dirty="0" err="1"/>
              <a:t>Boyan</a:t>
            </a:r>
            <a:r>
              <a:rPr lang="en-US" sz="1600" dirty="0"/>
              <a:t>, Valeri, </a:t>
            </a:r>
            <a:r>
              <a:rPr lang="bg-BG" sz="1600" dirty="0"/>
              <a:t>Пламен, </a:t>
            </a:r>
            <a:r>
              <a:rPr lang="en-US" sz="1600" dirty="0"/>
              <a:t>Kosta, </a:t>
            </a:r>
            <a:br>
              <a:rPr lang="en-US" sz="1600" dirty="0"/>
            </a:br>
            <a:r>
              <a:rPr lang="en-US" sz="1600" dirty="0" err="1"/>
              <a:t>Dimitar</a:t>
            </a:r>
            <a:r>
              <a:rPr lang="en-US" sz="1600" dirty="0"/>
              <a:t>, </a:t>
            </a:r>
            <a:r>
              <a:rPr lang="en-US" sz="1600" dirty="0" err="1"/>
              <a:t>Yavor</a:t>
            </a:r>
            <a:r>
              <a:rPr lang="en-US" sz="1600" dirty="0"/>
              <a:t>, </a:t>
            </a:r>
            <a:r>
              <a:rPr lang="en-US" sz="1600" dirty="0" err="1"/>
              <a:t>Dimitar</a:t>
            </a:r>
            <a:r>
              <a:rPr lang="en-US" sz="1600" dirty="0"/>
              <a:t>, Pavel, </a:t>
            </a:r>
            <a:r>
              <a:rPr lang="en-US" sz="1600" dirty="0" err="1"/>
              <a:t>Miroslava</a:t>
            </a:r>
            <a:r>
              <a:rPr lang="en-US" sz="1600" dirty="0"/>
              <a:t>, </a:t>
            </a:r>
            <a:r>
              <a:rPr lang="en-US" sz="1600" dirty="0" err="1"/>
              <a:t>Hristo</a:t>
            </a:r>
            <a:r>
              <a:rPr lang="en-US" sz="1600" dirty="0"/>
              <a:t>, Dobromir, </a:t>
            </a:r>
            <a:r>
              <a:rPr lang="en-US" sz="1600" dirty="0" err="1"/>
              <a:t>Petar</a:t>
            </a:r>
            <a:r>
              <a:rPr lang="en-US" sz="1600" dirty="0"/>
              <a:t>, </a:t>
            </a:r>
            <a:r>
              <a:rPr lang="en-US" sz="1600" dirty="0" err="1"/>
              <a:t>Bozhidar</a:t>
            </a:r>
            <a:r>
              <a:rPr lang="en-US" sz="1600" dirty="0"/>
              <a:t>, </a:t>
            </a:r>
            <a:r>
              <a:rPr lang="en-US" sz="1600" dirty="0" err="1"/>
              <a:t>Teodor</a:t>
            </a:r>
            <a:r>
              <a:rPr lang="en-US" sz="1600" dirty="0"/>
              <a:t>, Deyan, Georgi, Gabriela, Mincho, </a:t>
            </a:r>
            <a:br>
              <a:rPr lang="en-US" sz="1600" dirty="0"/>
            </a:br>
            <a:r>
              <a:rPr lang="en-US" sz="1600" dirty="0"/>
              <a:t>Ivaylo, Ivo, Petya, </a:t>
            </a:r>
            <a:r>
              <a:rPr lang="en-US" sz="1600" dirty="0" err="1"/>
              <a:t>Velizar</a:t>
            </a:r>
            <a:r>
              <a:rPr lang="en-US" sz="1600" dirty="0"/>
              <a:t>, Pavel, </a:t>
            </a:r>
            <a:r>
              <a:rPr lang="en-US" sz="1600" dirty="0" err="1"/>
              <a:t>Veselin</a:t>
            </a:r>
            <a:r>
              <a:rPr lang="en-US" sz="1600" dirty="0"/>
              <a:t>, Andrey, Andrey, </a:t>
            </a:r>
            <a:r>
              <a:rPr lang="en-US" sz="1600" dirty="0" err="1"/>
              <a:t>Djengiz</a:t>
            </a:r>
            <a:r>
              <a:rPr lang="en-US" sz="1600" dirty="0"/>
              <a:t>, Marin, Vanya, Adrian, </a:t>
            </a:r>
            <a:r>
              <a:rPr lang="en-US" sz="1600" dirty="0" err="1"/>
              <a:t>Ilina</a:t>
            </a:r>
            <a:r>
              <a:rPr lang="en-US" sz="1600" dirty="0"/>
              <a:t>, Georgi, </a:t>
            </a:r>
            <a:r>
              <a:rPr lang="en-US" sz="1600" dirty="0" err="1"/>
              <a:t>Dinyo</a:t>
            </a:r>
            <a:r>
              <a:rPr lang="en-US" sz="1600" dirty="0"/>
              <a:t>, </a:t>
            </a:r>
            <a:r>
              <a:rPr lang="en-US" sz="1600" dirty="0" err="1"/>
              <a:t>Petko</a:t>
            </a:r>
            <a:r>
              <a:rPr lang="en-US" sz="1600" dirty="0"/>
              <a:t>, </a:t>
            </a:r>
            <a:br>
              <a:rPr lang="en-US" sz="1600" dirty="0"/>
            </a:br>
            <a:r>
              <a:rPr lang="en-US" sz="1600" dirty="0" err="1"/>
              <a:t>Mariyan</a:t>
            </a:r>
            <a:r>
              <a:rPr lang="en-US" sz="1600" dirty="0"/>
              <a:t>, Anna, </a:t>
            </a:r>
            <a:r>
              <a:rPr lang="en-US" sz="1600" dirty="0" err="1"/>
              <a:t>dimitar</a:t>
            </a:r>
            <a:r>
              <a:rPr lang="en-US" sz="1600" dirty="0"/>
              <a:t>, </a:t>
            </a:r>
            <a:r>
              <a:rPr lang="bg-BG" sz="1600" dirty="0"/>
              <a:t>Диана, </a:t>
            </a:r>
            <a:r>
              <a:rPr lang="en-US" sz="1600" dirty="0"/>
              <a:t>Zlatko, Grigoris, </a:t>
            </a:r>
            <a:r>
              <a:rPr lang="en-US" sz="1600" dirty="0" err="1"/>
              <a:t>Stoyan</a:t>
            </a:r>
            <a:r>
              <a:rPr lang="en-US" sz="1600" dirty="0"/>
              <a:t>, Ivaylo, </a:t>
            </a:r>
            <a:r>
              <a:rPr lang="en-US" sz="1600" dirty="0" err="1"/>
              <a:t>Dimitar</a:t>
            </a:r>
            <a:r>
              <a:rPr lang="en-US" sz="1600" dirty="0"/>
              <a:t>, Lyubomir, Mira, Todor, </a:t>
            </a:r>
            <a:r>
              <a:rPr lang="en-US" sz="1600" dirty="0" err="1"/>
              <a:t>Hristo</a:t>
            </a:r>
            <a:r>
              <a:rPr lang="en-US" sz="1600" dirty="0"/>
              <a:t>, </a:t>
            </a:r>
            <a:r>
              <a:rPr lang="en-US" sz="1600" dirty="0" err="1"/>
              <a:t>Hristina</a:t>
            </a:r>
            <a:r>
              <a:rPr lang="en-US" sz="1600" dirty="0"/>
              <a:t>, </a:t>
            </a:r>
            <a:br>
              <a:rPr lang="en-US" sz="1600" dirty="0"/>
            </a:br>
            <a:r>
              <a:rPr lang="en-US" sz="1600" dirty="0" err="1"/>
              <a:t>Veselin</a:t>
            </a:r>
            <a:r>
              <a:rPr lang="en-US" sz="1600" dirty="0"/>
              <a:t>, Vladimir, </a:t>
            </a:r>
            <a:r>
              <a:rPr lang="bg-BG" sz="1600" dirty="0"/>
              <a:t>Радослав, </a:t>
            </a:r>
            <a:r>
              <a:rPr lang="en-US" sz="1600" dirty="0" err="1"/>
              <a:t>Diyan</a:t>
            </a:r>
            <a:r>
              <a:rPr lang="en-US" sz="1600" dirty="0"/>
              <a:t>, </a:t>
            </a:r>
            <a:r>
              <a:rPr lang="bg-BG" sz="1600" dirty="0" err="1"/>
              <a:t>Ивайло</a:t>
            </a:r>
            <a:endParaRPr lang="bg-BG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And everyone who supported the initiative back in 2020!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Huge THANKS for your support &amp; TRUST!</a:t>
            </a:r>
          </a:p>
        </p:txBody>
      </p:sp>
    </p:spTree>
    <p:extLst>
      <p:ext uri="{BB962C8B-B14F-4D97-AF65-F5344CB8AC3E}">
        <p14:creationId xmlns:p14="http://schemas.microsoft.com/office/powerpoint/2010/main" val="2395325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 prefer to call them “Pay what you want”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Depending on how much you value the provided knowledge</a:t>
            </a:r>
          </a:p>
          <a:p>
            <a:pPr>
              <a:lnSpc>
                <a:spcPct val="100000"/>
              </a:lnSpc>
            </a:pPr>
            <a:r>
              <a:rPr lang="en-US" dirty="0"/>
              <a:t>It takes me a considerable amount of free time to prepare these lectures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I want them to be perfect and complete!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put my soul in them!</a:t>
            </a:r>
          </a:p>
          <a:p>
            <a:pPr>
              <a:lnSpc>
                <a:spcPct val="100000"/>
              </a:lnSpc>
            </a:pPr>
            <a:r>
              <a:rPr lang="en-US" dirty="0"/>
              <a:t>For this reason, I will be extremely thankful, if you decide to </a:t>
            </a:r>
            <a:br>
              <a:rPr lang="en-US" dirty="0"/>
            </a:br>
            <a:r>
              <a:rPr lang="en-US" dirty="0"/>
              <a:t>support me and my projects!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never expected, but always appreciated!</a:t>
            </a:r>
          </a:p>
          <a:p>
            <a:pPr>
              <a:lnSpc>
                <a:spcPct val="100000"/>
              </a:lnSpc>
            </a:pPr>
            <a:r>
              <a:rPr lang="en-US" dirty="0"/>
              <a:t>The easiest way is via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PayPal: </a:t>
            </a:r>
            <a:r>
              <a:rPr lang="en-GB" b="1" dirty="0">
                <a:hlinkClick r:id="rId2"/>
              </a:rPr>
              <a:t>http://paypal.me/ivaylokenov</a:t>
            </a:r>
            <a:r>
              <a:rPr lang="bg-BG" b="1" dirty="0"/>
              <a:t> </a:t>
            </a:r>
            <a:endParaRPr lang="en-US" b="1" dirty="0"/>
          </a:p>
          <a:p>
            <a:pPr lvl="1">
              <a:lnSpc>
                <a:spcPct val="100000"/>
              </a:lnSpc>
            </a:pPr>
            <a:r>
              <a:rPr lang="en-US" dirty="0" err="1"/>
              <a:t>Revolut</a:t>
            </a:r>
            <a:r>
              <a:rPr lang="en-US" dirty="0"/>
              <a:t>: </a:t>
            </a:r>
            <a:r>
              <a:rPr lang="en-US" b="1" dirty="0"/>
              <a:t>@</a:t>
            </a:r>
            <a:r>
              <a:rPr lang="en-US" b="1" dirty="0" err="1"/>
              <a:t>ivaylowrlt</a:t>
            </a:r>
            <a:endParaRPr lang="en-US" b="1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events are not Exactly free</a:t>
            </a:r>
          </a:p>
        </p:txBody>
      </p:sp>
    </p:spTree>
    <p:extLst>
      <p:ext uri="{BB962C8B-B14F-4D97-AF65-F5344CB8AC3E}">
        <p14:creationId xmlns:p14="http://schemas.microsoft.com/office/powerpoint/2010/main" val="1019500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843177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These events are part of my mentoring program!</a:t>
            </a:r>
          </a:p>
          <a:p>
            <a:pPr>
              <a:lnSpc>
                <a:spcPct val="100000"/>
              </a:lnSpc>
            </a:pPr>
            <a:r>
              <a:rPr lang="en-US" dirty="0"/>
              <a:t>Target – junior to regular programmers with 0 to 2 years practical work</a:t>
            </a:r>
          </a:p>
          <a:p>
            <a:pPr>
              <a:lnSpc>
                <a:spcPct val="100000"/>
              </a:lnSpc>
            </a:pPr>
            <a:r>
              <a:rPr lang="en-US" dirty="0"/>
              <a:t>Help with: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Becoming better software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Code improvement in terms of quality and logic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Career choices, advancement, and interview preparation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many more, sky is the limit!</a:t>
            </a:r>
          </a:p>
          <a:p>
            <a:pPr>
              <a:lnSpc>
                <a:spcPct val="100000"/>
              </a:lnSpc>
            </a:pPr>
            <a:r>
              <a:rPr lang="en-US" dirty="0"/>
              <a:t>60% off around the free Code It Up events!</a:t>
            </a:r>
          </a:p>
          <a:p>
            <a:pPr>
              <a:lnSpc>
                <a:spcPct val="100000"/>
              </a:lnSpc>
            </a:pPr>
            <a:r>
              <a:rPr lang="en-US" dirty="0"/>
              <a:t>Approach – private groups, exclusive lessons, workshops, one-on-one meetings</a:t>
            </a:r>
          </a:p>
          <a:p>
            <a:pPr>
              <a:lnSpc>
                <a:spcPct val="100000"/>
              </a:lnSpc>
            </a:pPr>
            <a:r>
              <a:rPr lang="en-US" dirty="0"/>
              <a:t>More information on </a:t>
            </a:r>
            <a:r>
              <a:rPr lang="en-US" dirty="0" err="1"/>
              <a:t>Patreon</a:t>
            </a:r>
            <a:r>
              <a:rPr lang="en-US" dirty="0"/>
              <a:t>: </a:t>
            </a:r>
            <a:r>
              <a:rPr lang="en-GB" b="1" dirty="0">
                <a:hlinkClick r:id="rId2"/>
              </a:rPr>
              <a:t>https://www.patreon.com/ivaylokenov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Mentorship program ON </a:t>
            </a:r>
            <a:r>
              <a:rPr lang="en-US" dirty="0" err="1"/>
              <a:t>Patreon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15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Functional techniques</a:t>
            </a:r>
          </a:p>
        </p:txBody>
      </p:sp>
    </p:spTree>
    <p:extLst>
      <p:ext uri="{BB962C8B-B14F-4D97-AF65-F5344CB8AC3E}">
        <p14:creationId xmlns:p14="http://schemas.microsoft.com/office/powerpoint/2010/main" val="948756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There are many techniques in functional programming: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Currying – separating a function to multiple calls with a single parameter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Partial application – invoking a function partially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Composition – combining multiple functions into a single one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create generic helper functions to abstract these concepts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Create them only if you need them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Follow a single standard but both camel case and pascal case are fine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may create these functions as extension methods too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Note: static methods have some limitations in C# and they require populating </a:t>
            </a:r>
            <a:br>
              <a:rPr lang="en-US" dirty="0"/>
            </a:br>
            <a:r>
              <a:rPr lang="en-US" dirty="0"/>
              <a:t>the generic arguments implicitly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techniques</a:t>
            </a:r>
          </a:p>
        </p:txBody>
      </p:sp>
    </p:spTree>
    <p:extLst>
      <p:ext uri="{BB962C8B-B14F-4D97-AF65-F5344CB8AC3E}">
        <p14:creationId xmlns:p14="http://schemas.microsoft.com/office/powerpoint/2010/main" val="189716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Before we start talking about the techniques in detail</a:t>
            </a:r>
            <a:br>
              <a:rPr lang="en-US" dirty="0"/>
            </a:br>
            <a:r>
              <a:rPr lang="en-US" dirty="0"/>
              <a:t>we may consider improving the "Action</a:t>
            </a:r>
            <a:r>
              <a:rPr lang="en-US" b="1" dirty="0"/>
              <a:t>"</a:t>
            </a:r>
            <a:r>
              <a:rPr lang="en-US" dirty="0"/>
              <a:t> and "</a:t>
            </a:r>
            <a:r>
              <a:rPr lang="en-US" dirty="0" err="1"/>
              <a:t>Func</a:t>
            </a:r>
            <a:r>
              <a:rPr lang="en-US" b="1" dirty="0"/>
              <a:t>"</a:t>
            </a:r>
            <a:r>
              <a:rPr lang="en-US" dirty="0"/>
              <a:t> syntax: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lambda generic types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900982-136E-4758-ACFD-B5D0009FDA19}"/>
              </a:ext>
            </a:extLst>
          </p:cNvPr>
          <p:cNvSpPr>
            <a:spLocks noGrp="1"/>
          </p:cNvSpPr>
          <p:nvPr/>
        </p:nvSpPr>
        <p:spPr>
          <a:xfrm>
            <a:off x="1342417" y="2813377"/>
            <a:ext cx="9503990" cy="24648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600" dirty="0" err="1"/>
              <a:t>Func</a:t>
            </a:r>
            <a:r>
              <a:rPr lang="fr-FR" sz="1600" dirty="0"/>
              <a:t>&lt;</a:t>
            </a:r>
            <a:r>
              <a:rPr lang="fr-FR" sz="1600" dirty="0" err="1"/>
              <a:t>int</a:t>
            </a:r>
            <a:r>
              <a:rPr lang="fr-FR" sz="1600" dirty="0"/>
              <a:t>, </a:t>
            </a:r>
            <a:r>
              <a:rPr lang="fr-FR" sz="1600" dirty="0" err="1"/>
              <a:t>int</a:t>
            </a:r>
            <a:r>
              <a:rPr lang="fr-FR" sz="1600" dirty="0"/>
              <a:t>, </a:t>
            </a:r>
            <a:r>
              <a:rPr lang="fr-FR" sz="1600" dirty="0" err="1"/>
              <a:t>int</a:t>
            </a:r>
            <a:r>
              <a:rPr lang="fr-FR" sz="1600" dirty="0"/>
              <a:t>, </a:t>
            </a:r>
            <a:r>
              <a:rPr lang="fr-FR" sz="1600" dirty="0" err="1"/>
              <a:t>int</a:t>
            </a:r>
            <a:r>
              <a:rPr lang="fr-FR" sz="1600" dirty="0"/>
              <a:t>&gt; </a:t>
            </a:r>
            <a:r>
              <a:rPr lang="fr-FR" sz="1600" dirty="0" err="1"/>
              <a:t>func</a:t>
            </a:r>
            <a:r>
              <a:rPr lang="fr-FR" sz="1600" dirty="0"/>
              <a:t> = (x, y, z) =&gt; x + y + z;</a:t>
            </a:r>
          </a:p>
          <a:p>
            <a:pPr>
              <a:lnSpc>
                <a:spcPct val="100000"/>
              </a:lnSpc>
            </a:pPr>
            <a:endParaRPr lang="fr-FR" sz="1600" dirty="0"/>
          </a:p>
          <a:p>
            <a:pPr>
              <a:lnSpc>
                <a:spcPct val="100000"/>
              </a:lnSpc>
            </a:pPr>
            <a:r>
              <a:rPr lang="pt-BR" sz="1600" dirty="0"/>
              <a:t>public static Func&lt;A, B, C, R&gt; func&lt;A, B, C, R&gt;(Func&lt;A, B, C, R&gt; func) =&gt; func;</a:t>
            </a:r>
          </a:p>
          <a:p>
            <a:pPr>
              <a:lnSpc>
                <a:spcPct val="100000"/>
              </a:lnSpc>
            </a:pPr>
            <a:r>
              <a:rPr lang="pt-BR" sz="1600" dirty="0"/>
              <a:t>public static Func&lt;A, B, C, R&gt; Func&lt;A, B, C, R&gt;(Func&lt;A, B, C, R&gt; func) =&gt; func;</a:t>
            </a:r>
          </a:p>
          <a:p>
            <a:pPr>
              <a:lnSpc>
                <a:spcPct val="100000"/>
              </a:lnSpc>
            </a:pPr>
            <a:endParaRPr lang="pt-BR" sz="1600" dirty="0"/>
          </a:p>
          <a:p>
            <a:pPr>
              <a:lnSpc>
                <a:spcPct val="100000"/>
              </a:lnSpc>
            </a:pPr>
            <a:r>
              <a:rPr lang="fr-FR" sz="1600" dirty="0"/>
              <a:t>var </a:t>
            </a:r>
            <a:r>
              <a:rPr lang="fr-FR" sz="1600" dirty="0" err="1"/>
              <a:t>function</a:t>
            </a:r>
            <a:r>
              <a:rPr lang="fr-FR" sz="1600" dirty="0"/>
              <a:t> = </a:t>
            </a:r>
            <a:r>
              <a:rPr lang="fr-FR" sz="1600" dirty="0" err="1"/>
              <a:t>func</a:t>
            </a:r>
            <a:r>
              <a:rPr lang="fr-FR" sz="1600" dirty="0"/>
              <a:t>((</a:t>
            </a:r>
            <a:r>
              <a:rPr lang="fr-FR" sz="1600" dirty="0" err="1"/>
              <a:t>int</a:t>
            </a:r>
            <a:r>
              <a:rPr lang="fr-FR" sz="1600" dirty="0"/>
              <a:t> x, </a:t>
            </a:r>
            <a:r>
              <a:rPr lang="fr-FR" sz="1600" dirty="0" err="1"/>
              <a:t>int</a:t>
            </a:r>
            <a:r>
              <a:rPr lang="fr-FR" sz="1600" dirty="0"/>
              <a:t> y, </a:t>
            </a:r>
            <a:r>
              <a:rPr lang="fr-FR" sz="1600" dirty="0" err="1"/>
              <a:t>int</a:t>
            </a:r>
            <a:r>
              <a:rPr lang="fr-FR" sz="1600" dirty="0"/>
              <a:t> z) =&gt; x + y + z);</a:t>
            </a:r>
          </a:p>
        </p:txBody>
      </p:sp>
    </p:spTree>
    <p:extLst>
      <p:ext uri="{BB962C8B-B14F-4D97-AF65-F5344CB8AC3E}">
        <p14:creationId xmlns:p14="http://schemas.microsoft.com/office/powerpoint/2010/main" val="3550342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Let's get back to the mathematical property of functions with a single input</a:t>
            </a:r>
          </a:p>
          <a:p>
            <a:pPr>
              <a:lnSpc>
                <a:spcPct val="100000"/>
              </a:lnSpc>
            </a:pPr>
            <a:r>
              <a:rPr lang="en-US" dirty="0"/>
              <a:t>We can do this in C# in two ways: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Passing a tuple of arguments as a single parameter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function with multiple parameters rewritten as series of new functions with a single parameter</a:t>
            </a:r>
          </a:p>
          <a:p>
            <a:pPr>
              <a:lnSpc>
                <a:spcPct val="100000"/>
              </a:lnSpc>
            </a:pPr>
            <a:r>
              <a:rPr lang="en-US" dirty="0"/>
              <a:t>The second approach is named after Haskell Curry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Mathematician with huge influence on the functional programming concepts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DE2C88-9113-481D-910E-F9625A47EC81}"/>
              </a:ext>
            </a:extLst>
          </p:cNvPr>
          <p:cNvSpPr>
            <a:spLocks noGrp="1"/>
          </p:cNvSpPr>
          <p:nvPr/>
        </p:nvSpPr>
        <p:spPr>
          <a:xfrm>
            <a:off x="1342417" y="4441650"/>
            <a:ext cx="9503990" cy="126455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600" dirty="0" err="1"/>
              <a:t>Func</a:t>
            </a:r>
            <a:r>
              <a:rPr lang="fr-FR" sz="1600" dirty="0"/>
              <a:t>&lt;</a:t>
            </a:r>
            <a:r>
              <a:rPr lang="fr-FR" sz="1600" dirty="0" err="1"/>
              <a:t>int</a:t>
            </a:r>
            <a:r>
              <a:rPr lang="fr-FR" sz="1600" dirty="0"/>
              <a:t>, </a:t>
            </a:r>
            <a:r>
              <a:rPr lang="fr-FR" sz="1600" dirty="0" err="1"/>
              <a:t>Func</a:t>
            </a:r>
            <a:r>
              <a:rPr lang="fr-FR" sz="1600" dirty="0"/>
              <a:t>&lt;</a:t>
            </a:r>
            <a:r>
              <a:rPr lang="fr-FR" sz="1600" dirty="0" err="1"/>
              <a:t>int</a:t>
            </a:r>
            <a:r>
              <a:rPr lang="fr-FR" sz="1600" dirty="0"/>
              <a:t>, </a:t>
            </a:r>
            <a:r>
              <a:rPr lang="fr-FR" sz="1600" dirty="0" err="1"/>
              <a:t>int</a:t>
            </a:r>
            <a:r>
              <a:rPr lang="fr-FR" sz="1600" dirty="0"/>
              <a:t>&gt;&gt; </a:t>
            </a:r>
            <a:r>
              <a:rPr lang="fr-FR" sz="1600" dirty="0" err="1"/>
              <a:t>sum</a:t>
            </a:r>
            <a:r>
              <a:rPr lang="fr-FR" sz="1600" dirty="0"/>
              <a:t> = x =&gt; y =&gt; x + y;</a:t>
            </a:r>
          </a:p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var result = sum(1)(2);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3</a:t>
            </a:r>
            <a:endParaRPr lang="fr-FR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851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Let's examine the examples in more detail: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Construct a value called "sum" which is a </a:t>
            </a:r>
            <a:r>
              <a:rPr lang="en-US" dirty="0" err="1"/>
              <a:t>Func</a:t>
            </a:r>
            <a:r>
              <a:rPr lang="en-US" dirty="0"/>
              <a:t> with only one parameter "x"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Inside it, construct a sub-function which has one parameter too – "y"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sub-function can access "x" because it is in scope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 the newly created sub-function</a:t>
            </a:r>
          </a:p>
          <a:p>
            <a:pPr>
              <a:lnSpc>
                <a:spcPct val="100000"/>
              </a:lnSpc>
            </a:pPr>
            <a:r>
              <a:rPr lang="en-US" dirty="0"/>
              <a:t>Step by step version: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10160B-E16B-415C-96D3-63474FD206F9}"/>
              </a:ext>
            </a:extLst>
          </p:cNvPr>
          <p:cNvSpPr>
            <a:spLocks noGrp="1"/>
          </p:cNvSpPr>
          <p:nvPr/>
        </p:nvSpPr>
        <p:spPr>
          <a:xfrm>
            <a:off x="1254185" y="4192998"/>
            <a:ext cx="9503990" cy="24648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static </a:t>
            </a:r>
            <a:r>
              <a:rPr lang="en-US" sz="1600" dirty="0" err="1"/>
              <a:t>Func</a:t>
            </a:r>
            <a:r>
              <a:rPr lang="en-US" sz="1600" dirty="0"/>
              <a:t>&lt;int, int&gt; sum(int x) {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   int partial(int y) {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       return x + y;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   }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   return partial;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}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731963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can create a generic helper currying function: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10160B-E16B-415C-96D3-63474FD206F9}"/>
              </a:ext>
            </a:extLst>
          </p:cNvPr>
          <p:cNvSpPr>
            <a:spLocks noGrp="1"/>
          </p:cNvSpPr>
          <p:nvPr/>
        </p:nvSpPr>
        <p:spPr>
          <a:xfrm>
            <a:off x="1342417" y="2378214"/>
            <a:ext cx="9503990" cy="41268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dirty="0" err="1"/>
              <a:t>Func</a:t>
            </a:r>
            <a:r>
              <a:rPr lang="en-US" sz="1400" dirty="0"/>
              <a:t>&lt;A, </a:t>
            </a:r>
            <a:r>
              <a:rPr lang="en-US" sz="1400" dirty="0" err="1"/>
              <a:t>Func</a:t>
            </a:r>
            <a:r>
              <a:rPr lang="en-US" sz="1400" dirty="0"/>
              <a:t>&lt;B, R&gt;&gt; curry&lt;A, B, R&gt;(</a:t>
            </a:r>
            <a:r>
              <a:rPr lang="en-US" sz="1400" dirty="0" err="1"/>
              <a:t>Func</a:t>
            </a:r>
            <a:r>
              <a:rPr lang="en-US" sz="1400" dirty="0"/>
              <a:t>&lt;A, B, R&gt; </a:t>
            </a:r>
            <a:r>
              <a:rPr lang="en-US" sz="1400" dirty="0" err="1"/>
              <a:t>func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=&gt; (A a) =&gt; (B b) =&gt; </a:t>
            </a:r>
            <a:r>
              <a:rPr lang="en-US" sz="1400" dirty="0" err="1"/>
              <a:t>func</a:t>
            </a:r>
            <a:r>
              <a:rPr lang="en-US" sz="1400" dirty="0"/>
              <a:t>(a, b);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dirty="0" err="1"/>
              <a:t>Func</a:t>
            </a:r>
            <a:r>
              <a:rPr lang="en-US" sz="1400" dirty="0"/>
              <a:t>&lt;A, </a:t>
            </a:r>
            <a:r>
              <a:rPr lang="en-US" sz="1400" dirty="0" err="1"/>
              <a:t>Func</a:t>
            </a:r>
            <a:r>
              <a:rPr lang="en-US" sz="1400" dirty="0"/>
              <a:t>&lt;B, R&gt;&gt; Curry&lt;A, B, R&gt;(</a:t>
            </a:r>
            <a:r>
              <a:rPr lang="en-US" sz="1400" dirty="0" err="1"/>
              <a:t>Func</a:t>
            </a:r>
            <a:r>
              <a:rPr lang="en-US" sz="1400" dirty="0"/>
              <a:t>&lt;A, B, R&gt; </a:t>
            </a:r>
            <a:r>
              <a:rPr lang="en-US" sz="1400" dirty="0" err="1"/>
              <a:t>func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=&gt; (A a) =&gt; (B b) =&gt; </a:t>
            </a:r>
            <a:r>
              <a:rPr lang="en-US" sz="1400" dirty="0" err="1"/>
              <a:t>func</a:t>
            </a:r>
            <a:r>
              <a:rPr lang="en-US" sz="1400" dirty="0"/>
              <a:t>(a, b);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dirty="0" err="1"/>
              <a:t>Func</a:t>
            </a:r>
            <a:r>
              <a:rPr lang="en-US" sz="1400" dirty="0"/>
              <a:t>&lt;A, </a:t>
            </a:r>
            <a:r>
              <a:rPr lang="en-US" sz="1400" dirty="0" err="1"/>
              <a:t>Func</a:t>
            </a:r>
            <a:r>
              <a:rPr lang="en-US" sz="1400" dirty="0"/>
              <a:t>&lt;B, </a:t>
            </a:r>
            <a:r>
              <a:rPr lang="en-US" sz="1400" dirty="0" err="1"/>
              <a:t>Func</a:t>
            </a:r>
            <a:r>
              <a:rPr lang="en-US" sz="1400" dirty="0"/>
              <a:t>&lt;C, R&gt;&gt;&gt; curry&lt;A, B, C, R&gt;(</a:t>
            </a:r>
            <a:r>
              <a:rPr lang="en-US" sz="1400" dirty="0" err="1"/>
              <a:t>Func</a:t>
            </a:r>
            <a:r>
              <a:rPr lang="en-US" sz="1400" dirty="0"/>
              <a:t>&lt;A, B, C, R&gt; </a:t>
            </a:r>
            <a:r>
              <a:rPr lang="en-US" sz="1400" dirty="0" err="1"/>
              <a:t>func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=&gt; (A a) =&gt; (B b) =&gt; (C c) =&gt; </a:t>
            </a:r>
            <a:r>
              <a:rPr lang="en-US" sz="1400" dirty="0" err="1"/>
              <a:t>func</a:t>
            </a:r>
            <a:r>
              <a:rPr lang="en-US" sz="1400" dirty="0"/>
              <a:t>(a, b, c);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dirty="0" err="1"/>
              <a:t>Func</a:t>
            </a:r>
            <a:r>
              <a:rPr lang="en-US" sz="1400" dirty="0"/>
              <a:t>&lt;A, </a:t>
            </a:r>
            <a:r>
              <a:rPr lang="en-US" sz="1400" dirty="0" err="1"/>
              <a:t>Func</a:t>
            </a:r>
            <a:r>
              <a:rPr lang="en-US" sz="1400" dirty="0"/>
              <a:t>&lt;B, </a:t>
            </a:r>
            <a:r>
              <a:rPr lang="en-US" sz="1400" dirty="0" err="1"/>
              <a:t>Func</a:t>
            </a:r>
            <a:r>
              <a:rPr lang="en-US" sz="1400" dirty="0"/>
              <a:t>&lt;C, R&gt;&gt;&gt; Curry&lt;A, B, C, R&gt;(</a:t>
            </a:r>
            <a:r>
              <a:rPr lang="en-US" sz="1400" dirty="0" err="1"/>
              <a:t>Func</a:t>
            </a:r>
            <a:r>
              <a:rPr lang="en-US" sz="1400" dirty="0"/>
              <a:t>&lt;A, B, C, R&gt; </a:t>
            </a:r>
            <a:r>
              <a:rPr lang="en-US" sz="1400" dirty="0" err="1"/>
              <a:t>func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=&gt; (A a) =&gt; (B b) =&gt; (C c) =&gt; </a:t>
            </a:r>
            <a:r>
              <a:rPr lang="en-US" sz="1400" dirty="0" err="1"/>
              <a:t>func</a:t>
            </a:r>
            <a:r>
              <a:rPr lang="en-US" sz="1400" dirty="0"/>
              <a:t>(a, b, c);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86955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This lecture is free thanks to our sponsors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Which will interrupt the lecture here and there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Because it takes quite a lot of personal time to prepare the materials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You will help the initiative a lot if you visit their web sites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And consider their propositions to you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I personally select various premium jobs to present them during the talk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These are the current ones: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Solution Architect @ INDEAVR - </a:t>
            </a:r>
            <a:r>
              <a:rPr lang="en-US" dirty="0">
                <a:hlinkClick r:id="rId2"/>
              </a:rPr>
              <a:t>https://indeavr.com/positions/solutions-architect/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Remote .NET Team Lead @ </a:t>
            </a:r>
            <a:r>
              <a:rPr lang="en-US" dirty="0" err="1"/>
              <a:t>MentorMate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http://bit.ly/mm-job1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Remove Senior Full Stack .NET Developer @ </a:t>
            </a:r>
            <a:r>
              <a:rPr lang="en-US" dirty="0" err="1"/>
              <a:t>MentorMate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http://bit.ly/mm-job2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5982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Partial application is the natural currying successor</a:t>
            </a:r>
          </a:p>
          <a:p>
            <a:pPr>
              <a:lnSpc>
                <a:spcPct val="100000"/>
              </a:lnSpc>
            </a:pPr>
            <a:r>
              <a:rPr lang="en-US" dirty="0"/>
              <a:t>The idea is to have a function with multiple parameters</a:t>
            </a:r>
          </a:p>
          <a:p>
            <a:pPr>
              <a:lnSpc>
                <a:spcPct val="100000"/>
              </a:lnSpc>
            </a:pPr>
            <a:r>
              <a:rPr lang="en-US" dirty="0"/>
              <a:t>And if you fix the first N, you will receive a function with the remaining ones</a:t>
            </a:r>
          </a:p>
          <a:p>
            <a:pPr>
              <a:lnSpc>
                <a:spcPct val="100000"/>
              </a:lnSpc>
            </a:pPr>
            <a:r>
              <a:rPr lang="en-US" dirty="0"/>
              <a:t>Partial application is very powerful and flexible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create abstract reusable functions with 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</a:t>
            </a:r>
          </a:p>
        </p:txBody>
      </p:sp>
    </p:spTree>
    <p:extLst>
      <p:ext uri="{BB962C8B-B14F-4D97-AF65-F5344CB8AC3E}">
        <p14:creationId xmlns:p14="http://schemas.microsoft.com/office/powerpoint/2010/main" val="1040861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can create a generic helper partial application function: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10160B-E16B-415C-96D3-63474FD206F9}"/>
              </a:ext>
            </a:extLst>
          </p:cNvPr>
          <p:cNvSpPr>
            <a:spLocks noGrp="1"/>
          </p:cNvSpPr>
          <p:nvPr/>
        </p:nvSpPr>
        <p:spPr>
          <a:xfrm>
            <a:off x="1342417" y="2378214"/>
            <a:ext cx="9503990" cy="41268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sz="1400" dirty="0"/>
              <a:t>public static Func&lt;B, C, R&gt; partial&lt;A, B, C, R&gt;(Func&lt;A, B, C, R&gt; func, A a)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(B b, C c) =&gt; func(a, b, c);</a:t>
            </a:r>
          </a:p>
          <a:p>
            <a:pPr>
              <a:lnSpc>
                <a:spcPct val="100000"/>
              </a:lnSpc>
            </a:pPr>
            <a:endParaRPr lang="pt-BR" sz="1400" dirty="0"/>
          </a:p>
          <a:p>
            <a:pPr>
              <a:lnSpc>
                <a:spcPct val="100000"/>
              </a:lnSpc>
            </a:pPr>
            <a:r>
              <a:rPr lang="pt-BR" sz="1400" dirty="0"/>
              <a:t>public static Func&lt;B, C, R&gt; Partial&lt;A, B, C, R&gt;(Func&lt;A, B, C, R&gt; func, A a)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(B b, C c) =&gt; func(a, b, c);</a:t>
            </a:r>
          </a:p>
          <a:p>
            <a:pPr>
              <a:lnSpc>
                <a:spcPct val="100000"/>
              </a:lnSpc>
            </a:pPr>
            <a:endParaRPr lang="pt-BR" sz="1400" dirty="0"/>
          </a:p>
          <a:p>
            <a:pPr>
              <a:lnSpc>
                <a:spcPct val="100000"/>
              </a:lnSpc>
            </a:pPr>
            <a:r>
              <a:rPr lang="pt-BR" sz="1400" dirty="0"/>
              <a:t>public static Func&lt;C, R&gt; partial&lt;A, B, C, R&gt;(Func&lt;A, B, C, R&gt; func, A a, B b)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(C c) =&gt; func(a, b, c);</a:t>
            </a:r>
          </a:p>
          <a:p>
            <a:pPr>
              <a:lnSpc>
                <a:spcPct val="100000"/>
              </a:lnSpc>
            </a:pPr>
            <a:endParaRPr lang="pt-BR" sz="1400" dirty="0"/>
          </a:p>
          <a:p>
            <a:pPr>
              <a:lnSpc>
                <a:spcPct val="100000"/>
              </a:lnSpc>
            </a:pPr>
            <a:r>
              <a:rPr lang="pt-BR" sz="1400" dirty="0"/>
              <a:t>public static Func&lt;C, R&gt; Partial&lt;A, B, C, R&gt;(Func&lt;A, B, C, R&gt; func, A a, B b)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(C c) =&gt; func(a, b, c);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731196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Function composition sounds quite intimidating at first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it is actually quite simple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composition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FFB219-0C34-4536-A75A-EDEF40B82D89}"/>
              </a:ext>
            </a:extLst>
          </p:cNvPr>
          <p:cNvSpPr>
            <a:spLocks noGrp="1"/>
          </p:cNvSpPr>
          <p:nvPr/>
        </p:nvSpPr>
        <p:spPr>
          <a:xfrm>
            <a:off x="1342417" y="2680573"/>
            <a:ext cx="9503990" cy="120299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i="1" dirty="0"/>
              <a:t>Say that you have a function "f" that maps from type "T1" to type "T2", and say </a:t>
            </a:r>
            <a:br>
              <a:rPr lang="en-US" sz="1600" i="1" dirty="0"/>
            </a:br>
            <a:r>
              <a:rPr lang="en-US" sz="1600" i="1" dirty="0"/>
              <a:t>that you also have a function "g" that maps from type "T2" to type "T3". Then you can connect the output of "f" to the input of "g", creating a new function that </a:t>
            </a:r>
            <a:br>
              <a:rPr lang="en-US" sz="1600" i="1" dirty="0"/>
            </a:br>
            <a:r>
              <a:rPr lang="en-US" sz="1600" i="1" dirty="0"/>
              <a:t>maps from type "T1" to type "T3".</a:t>
            </a:r>
            <a:endParaRPr lang="fr-FR" sz="1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76F440-6126-4BE7-A8E9-8B2BA743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24" y="4430976"/>
            <a:ext cx="4839375" cy="1428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433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Here is an example: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composition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FFB219-0C34-4536-A75A-EDEF40B82D89}"/>
              </a:ext>
            </a:extLst>
          </p:cNvPr>
          <p:cNvSpPr>
            <a:spLocks noGrp="1"/>
          </p:cNvSpPr>
          <p:nvPr/>
        </p:nvSpPr>
        <p:spPr>
          <a:xfrm>
            <a:off x="1342417" y="2289444"/>
            <a:ext cx="9503990" cy="41268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static float </a:t>
            </a:r>
            <a:r>
              <a:rPr lang="en-US" sz="1400" dirty="0" err="1"/>
              <a:t>RoundToInt</a:t>
            </a:r>
            <a:r>
              <a:rPr lang="en-US" sz="1400" dirty="0"/>
              <a:t>(double number) =&gt; (int)</a:t>
            </a:r>
            <a:r>
              <a:rPr lang="en-US" sz="1400" dirty="0" err="1"/>
              <a:t>Math.Round</a:t>
            </a:r>
            <a:r>
              <a:rPr lang="en-US" sz="1400" dirty="0"/>
              <a:t>(number);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double -&gt; int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static bool </a:t>
            </a:r>
            <a:r>
              <a:rPr lang="en-US" sz="1400" dirty="0" err="1"/>
              <a:t>CheckIfEven</a:t>
            </a:r>
            <a:r>
              <a:rPr lang="en-US" sz="1400" dirty="0"/>
              <a:t>(int integer) =&gt; integer % 2 == 0;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int -&gt; bool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static bool </a:t>
            </a:r>
            <a:r>
              <a:rPr lang="en-US" sz="1400" dirty="0" err="1"/>
              <a:t>RoundAndCheckIfEven</a:t>
            </a:r>
            <a:r>
              <a:rPr lang="en-US" sz="1400" dirty="0"/>
              <a:t>(double number) {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double -&gt; bool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var integer = </a:t>
            </a:r>
            <a:r>
              <a:rPr lang="en-US" sz="1400" dirty="0" err="1"/>
              <a:t>RoundToInt</a:t>
            </a:r>
            <a:r>
              <a:rPr lang="en-US" sz="1400" dirty="0"/>
              <a:t>(number);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return </a:t>
            </a:r>
            <a:r>
              <a:rPr lang="en-US" sz="1400" dirty="0" err="1"/>
              <a:t>CheckIfEven</a:t>
            </a:r>
            <a:r>
              <a:rPr lang="en-US" sz="1400" dirty="0"/>
              <a:t>(integer);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static bool </a:t>
            </a:r>
            <a:r>
              <a:rPr lang="en-US" sz="1400" dirty="0" err="1"/>
              <a:t>RoundAndCheckIfEven</a:t>
            </a:r>
            <a:r>
              <a:rPr lang="en-US" sz="1400" dirty="0"/>
              <a:t>(double number) =&gt; </a:t>
            </a:r>
            <a:r>
              <a:rPr lang="en-US" sz="1400" dirty="0" err="1"/>
              <a:t>RoundToInt</a:t>
            </a:r>
            <a:r>
              <a:rPr lang="en-US" sz="1400" dirty="0"/>
              <a:t>(</a:t>
            </a:r>
            <a:r>
              <a:rPr lang="en-US" sz="1400" dirty="0" err="1"/>
              <a:t>CheckIfEven</a:t>
            </a:r>
            <a:r>
              <a:rPr lang="en-US" sz="1400" dirty="0"/>
              <a:t>(number)); 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var </a:t>
            </a:r>
            <a:r>
              <a:rPr lang="en-US" sz="1400" dirty="0" err="1"/>
              <a:t>firstResult</a:t>
            </a:r>
            <a:r>
              <a:rPr lang="en-US" sz="1400" dirty="0"/>
              <a:t> = </a:t>
            </a:r>
            <a:r>
              <a:rPr lang="en-US" sz="1400" dirty="0" err="1"/>
              <a:t>RoundAndCheckIfEven</a:t>
            </a:r>
            <a:r>
              <a:rPr lang="en-US" sz="1400" dirty="0"/>
              <a:t>(1.2);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false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var </a:t>
            </a:r>
            <a:r>
              <a:rPr lang="en-US" sz="1400" dirty="0" err="1"/>
              <a:t>secondResult</a:t>
            </a:r>
            <a:r>
              <a:rPr lang="en-US" sz="1400" dirty="0"/>
              <a:t> = </a:t>
            </a:r>
            <a:r>
              <a:rPr lang="en-US" sz="1400" dirty="0" err="1"/>
              <a:t>RoundAndCheckIfEven</a:t>
            </a:r>
            <a:r>
              <a:rPr lang="en-US" sz="1400" dirty="0"/>
              <a:t>(1.6);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true</a:t>
            </a:r>
            <a:endParaRPr lang="fr-FR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5409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can create a generic helper composition function:</a:t>
            </a:r>
          </a:p>
          <a:p>
            <a:pPr>
              <a:lnSpc>
                <a:spcPct val="100000"/>
              </a:lnSpc>
            </a:pPr>
            <a:endParaRPr lang="en-US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composition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10160B-E16B-415C-96D3-63474FD206F9}"/>
              </a:ext>
            </a:extLst>
          </p:cNvPr>
          <p:cNvSpPr>
            <a:spLocks noGrp="1"/>
          </p:cNvSpPr>
          <p:nvPr/>
        </p:nvSpPr>
        <p:spPr>
          <a:xfrm>
            <a:off x="1342417" y="2378214"/>
            <a:ext cx="9503990" cy="41268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sz="1400" dirty="0"/>
              <a:t>public static Func&lt;A, C&gt; compose&lt;A, B, C&gt;(Func&lt;A, B&gt; a, Func&lt;B, C&gt; b) 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x =&gt; b(a(x));</a:t>
            </a:r>
          </a:p>
          <a:p>
            <a:pPr>
              <a:lnSpc>
                <a:spcPct val="100000"/>
              </a:lnSpc>
            </a:pPr>
            <a:endParaRPr lang="pt-BR" sz="1400" dirty="0"/>
          </a:p>
          <a:p>
            <a:pPr>
              <a:lnSpc>
                <a:spcPct val="100000"/>
              </a:lnSpc>
            </a:pPr>
            <a:r>
              <a:rPr lang="pt-BR" sz="1400" dirty="0"/>
              <a:t>public static Func&lt;A, C&gt; Compose&lt;A, B, C&gt;(Func&lt;A, B&gt; a, Func&lt;B, C&gt; b)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x =&gt; b(a(x));</a:t>
            </a:r>
          </a:p>
          <a:p>
            <a:pPr>
              <a:lnSpc>
                <a:spcPct val="100000"/>
              </a:lnSpc>
            </a:pPr>
            <a:endParaRPr lang="pt-BR" sz="1400" dirty="0"/>
          </a:p>
          <a:p>
            <a:pPr>
              <a:lnSpc>
                <a:spcPct val="100000"/>
              </a:lnSpc>
            </a:pPr>
            <a:r>
              <a:rPr lang="pt-BR" sz="1400" dirty="0"/>
              <a:t>public static Func&lt;A, D&gt; compose&lt;A, B, C, D&gt;(Func&lt;A, B&gt; a, Func&lt;B, C&gt; b, Func&lt;C, D&gt; c)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x =&gt; c(b(a(x)));</a:t>
            </a:r>
          </a:p>
          <a:p>
            <a:pPr>
              <a:lnSpc>
                <a:spcPct val="100000"/>
              </a:lnSpc>
            </a:pPr>
            <a:endParaRPr lang="pt-BR" sz="1400" dirty="0"/>
          </a:p>
          <a:p>
            <a:pPr>
              <a:lnSpc>
                <a:spcPct val="100000"/>
              </a:lnSpc>
            </a:pPr>
            <a:r>
              <a:rPr lang="pt-BR" sz="1400" dirty="0"/>
              <a:t>public static Func&lt;A, D&gt; Compose&lt;A, B, C, D&gt;(Func&lt;A, B&gt; a, Func&lt;B, C&gt; b, Func&lt;C, D&gt; c)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x =&gt; c(b(a(x)));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023197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BEFORE WE CONTINUE…</a:t>
            </a:r>
          </a:p>
        </p:txBody>
      </p:sp>
    </p:spTree>
    <p:extLst>
      <p:ext uri="{BB962C8B-B14F-4D97-AF65-F5344CB8AC3E}">
        <p14:creationId xmlns:p14="http://schemas.microsoft.com/office/powerpoint/2010/main" val="18011563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C# Multithreading Workshop </a:t>
            </a:r>
            <a:r>
              <a:rPr lang="bg-BG" dirty="0"/>
              <a:t>–</a:t>
            </a:r>
            <a:r>
              <a:rPr lang="en-US" dirty="0"/>
              <a:t> </a:t>
            </a:r>
            <a:r>
              <a:rPr lang="en-GB" dirty="0"/>
              <a:t>5 hours video + 20 pages guidebook</a:t>
            </a:r>
          </a:p>
          <a:p>
            <a:pPr>
              <a:lnSpc>
                <a:spcPct val="100000"/>
              </a:lnSpc>
            </a:pPr>
            <a:r>
              <a:rPr lang="en-GB" dirty="0"/>
              <a:t>DDD &amp; Clean Architecture with ASP.NET – 12 hours video + </a:t>
            </a:r>
            <a:r>
              <a:rPr lang="en-US" dirty="0"/>
              <a:t>70 pages guidebook </a:t>
            </a:r>
          </a:p>
          <a:p>
            <a:pPr>
              <a:lnSpc>
                <a:spcPct val="100000"/>
              </a:lnSpc>
            </a:pPr>
            <a:r>
              <a:rPr lang="en-US" dirty="0"/>
              <a:t>Kubernetes for Web Developers – </a:t>
            </a:r>
            <a:r>
              <a:rPr lang="bg-BG" dirty="0"/>
              <a:t>6</a:t>
            </a:r>
            <a:r>
              <a:rPr lang="en-GB" dirty="0"/>
              <a:t> hours video + </a:t>
            </a:r>
            <a:r>
              <a:rPr lang="bg-BG" dirty="0"/>
              <a:t>52</a:t>
            </a:r>
            <a:r>
              <a:rPr lang="en-GB" dirty="0"/>
              <a:t> pages guidebook</a:t>
            </a:r>
          </a:p>
          <a:p>
            <a:pPr>
              <a:lnSpc>
                <a:spcPct val="100000"/>
              </a:lnSpc>
            </a:pPr>
            <a:r>
              <a:rPr lang="en-US" dirty="0"/>
              <a:t>Becoming a Software Architect</a:t>
            </a:r>
            <a:r>
              <a:rPr lang="en-GB" dirty="0"/>
              <a:t> – 8 hours video + 100 pages guidebook (WIP)</a:t>
            </a:r>
          </a:p>
          <a:p>
            <a:pPr>
              <a:lnSpc>
                <a:spcPct val="100000"/>
              </a:lnSpc>
            </a:pPr>
            <a:r>
              <a:rPr lang="en-US" dirty="0"/>
              <a:t>Just shoot me a message – </a:t>
            </a:r>
            <a:r>
              <a:rPr lang="en-GB" dirty="0">
                <a:hlinkClick r:id="rId2"/>
              </a:rPr>
              <a:t>wewritesoftware@gmail.com</a:t>
            </a:r>
            <a:r>
              <a:rPr lang="en-GB" dirty="0"/>
              <a:t> 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And I will give you more details!	</a:t>
            </a:r>
          </a:p>
          <a:p>
            <a:pPr>
              <a:lnSpc>
                <a:spcPct val="100000"/>
              </a:lnSpc>
            </a:pPr>
            <a:r>
              <a:rPr lang="en-US" dirty="0"/>
              <a:t>More workshops are coming!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Clean Code, Security, Machine Learning, and more…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 workshops</a:t>
            </a:r>
          </a:p>
        </p:txBody>
      </p:sp>
    </p:spTree>
    <p:extLst>
      <p:ext uri="{BB962C8B-B14F-4D97-AF65-F5344CB8AC3E}">
        <p14:creationId xmlns:p14="http://schemas.microsoft.com/office/powerpoint/2010/main" val="2159788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dirty="0"/>
              <a:t>Functional abstractions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670875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next few concepts are quite abstract and difficult at first</a:t>
            </a:r>
          </a:p>
          <a:p>
            <a:pPr>
              <a:lnSpc>
                <a:spcPct val="100000"/>
              </a:lnSpc>
            </a:pPr>
            <a:r>
              <a:rPr lang="en-US" dirty="0"/>
              <a:t>Just let them sink in for a couple of days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are not a bad programmer, if you do not get them right away</a:t>
            </a:r>
          </a:p>
          <a:p>
            <a:pPr>
              <a:lnSpc>
                <a:spcPct val="100000"/>
              </a:lnSpc>
            </a:pPr>
            <a:r>
              <a:rPr lang="en-US" dirty="0"/>
              <a:t>Remember that we needed to learn what is polymorphism at some point</a:t>
            </a:r>
          </a:p>
          <a:p>
            <a:pPr>
              <a:lnSpc>
                <a:spcPct val="100000"/>
              </a:lnSpc>
            </a:pPr>
            <a:r>
              <a:rPr lang="en-US" dirty="0"/>
              <a:t>The problem with functional programming is that it has lots of unfamiliar vocabulary</a:t>
            </a:r>
          </a:p>
          <a:p>
            <a:pPr>
              <a:lnSpc>
                <a:spcPct val="100000"/>
              </a:lnSpc>
            </a:pPr>
            <a:r>
              <a:rPr lang="en-US" dirty="0"/>
              <a:t>Every person has their own learning path to the knowledge</a:t>
            </a:r>
          </a:p>
          <a:p>
            <a:pPr>
              <a:lnSpc>
                <a:spcPct val="100000"/>
              </a:lnSpc>
            </a:pPr>
            <a:r>
              <a:rPr lang="en-US" dirty="0"/>
              <a:t>And most of the time tutorials cover only part of it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So, keep calm and listen to your teacher!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where it gets mind-boggling!</a:t>
            </a:r>
          </a:p>
        </p:txBody>
      </p:sp>
    </p:spTree>
    <p:extLst>
      <p:ext uri="{BB962C8B-B14F-4D97-AF65-F5344CB8AC3E}">
        <p14:creationId xmlns:p14="http://schemas.microsoft.com/office/powerpoint/2010/main" val="4016610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All the images from this section are taken from this Haskell tutorial: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https://adit.io/posts/2013-04-17-functors,_applicatives,_and_monads_in_pictures.html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I just converted it to a C# version to be more familiar to .NET developers!</a:t>
            </a:r>
          </a:p>
          <a:p>
            <a:pPr>
              <a:lnSpc>
                <a:spcPct val="100000"/>
              </a:lnSpc>
            </a:pPr>
            <a:r>
              <a:rPr lang="en-US" dirty="0"/>
              <a:t>Let's start with a simple value and applying a function to it: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start with known stuff!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7E14467E-133C-4507-8F26-5438581B8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7" y="4108450"/>
            <a:ext cx="5162550" cy="130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755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About Code It Up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Caution About The Topic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Why Functional Programming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The Basic Requirements In C#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Common Concepts</a:t>
            </a:r>
            <a:endParaRPr lang="bg-BG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Thinking Functionally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COVER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1CA6FAB-99CF-4996-9B62-B79C66B5063C}"/>
              </a:ext>
            </a:extLst>
          </p:cNvPr>
          <p:cNvSpPr txBox="1">
            <a:spLocks/>
          </p:cNvSpPr>
          <p:nvPr/>
        </p:nvSpPr>
        <p:spPr>
          <a:xfrm>
            <a:off x="5848400" y="17391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Functional Techniques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Functional Abstractions</a:t>
            </a:r>
            <a:endParaRPr lang="bg-BG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Monads From Practice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Practical Applications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Going Even Further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Functional Libraries</a:t>
            </a:r>
          </a:p>
        </p:txBody>
      </p:sp>
    </p:spTree>
    <p:extLst>
      <p:ext uri="{BB962C8B-B14F-4D97-AF65-F5344CB8AC3E}">
        <p14:creationId xmlns:p14="http://schemas.microsoft.com/office/powerpoint/2010/main" val="3280812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Let's extend that and put the value in some context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 - nullable value, value in an array, value in a Task/Promise/Future/Observable, etc.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cannot apply a normal function to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Because the context is not the value!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in context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7AC0371-3937-4F94-8AC6-A4CB1AE7B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878" y="4566625"/>
            <a:ext cx="1161322" cy="1814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468AA907-BFB5-4D44-A2B2-612CA0A0F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81" y="4708335"/>
            <a:ext cx="1893787" cy="1531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BB8810A-1FE4-47C2-BA6D-A54C6B89AFC3}"/>
              </a:ext>
            </a:extLst>
          </p:cNvPr>
          <p:cNvSpPr>
            <a:spLocks noGrp="1"/>
          </p:cNvSpPr>
          <p:nvPr/>
        </p:nvSpPr>
        <p:spPr>
          <a:xfrm>
            <a:off x="1342417" y="2579308"/>
            <a:ext cx="9503990" cy="43355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400" dirty="0" err="1"/>
              <a:t>int</a:t>
            </a:r>
            <a:r>
              <a:rPr lang="fr-FR" sz="1400" dirty="0"/>
              <a:t>? value = 42; </a:t>
            </a:r>
            <a:r>
              <a:rPr lang="fr-FR" sz="1400" dirty="0" err="1"/>
              <a:t>int</a:t>
            </a:r>
            <a:r>
              <a:rPr lang="fr-FR" sz="1400" dirty="0"/>
              <a:t>[] </a:t>
            </a:r>
            <a:r>
              <a:rPr lang="fr-FR" sz="1400" dirty="0" err="1"/>
              <a:t>arr</a:t>
            </a:r>
            <a:r>
              <a:rPr lang="fr-FR" sz="1400" dirty="0"/>
              <a:t> = new [] { 42 }; </a:t>
            </a:r>
            <a:r>
              <a:rPr lang="fr-FR" sz="1400" dirty="0" err="1"/>
              <a:t>Task</a:t>
            </a:r>
            <a:r>
              <a:rPr lang="fr-FR" sz="1400" dirty="0"/>
              <a:t> </a:t>
            </a:r>
            <a:r>
              <a:rPr lang="fr-FR" sz="1400" dirty="0" err="1"/>
              <a:t>task</a:t>
            </a:r>
            <a:r>
              <a:rPr lang="fr-FR" sz="1400" dirty="0"/>
              <a:t> = </a:t>
            </a:r>
            <a:r>
              <a:rPr lang="fr-FR" sz="1400" dirty="0" err="1"/>
              <a:t>Task.FromResult</a:t>
            </a:r>
            <a:r>
              <a:rPr lang="fr-FR" sz="1400" dirty="0"/>
              <a:t>(42);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6403CFD-6CC8-4BE2-BA63-7EC74A717269}"/>
              </a:ext>
            </a:extLst>
          </p:cNvPr>
          <p:cNvSpPr>
            <a:spLocks noGrp="1"/>
          </p:cNvSpPr>
          <p:nvPr/>
        </p:nvSpPr>
        <p:spPr>
          <a:xfrm>
            <a:off x="1342417" y="3926153"/>
            <a:ext cx="9503990" cy="43355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400" dirty="0"/>
              <a:t>var </a:t>
            </a:r>
            <a:r>
              <a:rPr lang="fr-FR" sz="1400" dirty="0" err="1"/>
              <a:t>result</a:t>
            </a:r>
            <a:r>
              <a:rPr lang="fr-FR" sz="1400" dirty="0"/>
              <a:t> = </a:t>
            </a:r>
            <a:r>
              <a:rPr lang="fr-FR" sz="1400" dirty="0" err="1"/>
              <a:t>Task.FromResult</a:t>
            </a:r>
            <a:r>
              <a:rPr lang="fr-FR" sz="1400" dirty="0"/>
              <a:t>(42) + 10; </a:t>
            </a:r>
            <a:r>
              <a:rPr lang="fr-FR" sz="1400" dirty="0">
                <a:solidFill>
                  <a:schemeClr val="bg2">
                    <a:lumMod val="75000"/>
                  </a:schemeClr>
                </a:solidFill>
              </a:rPr>
              <a:t>// </a:t>
            </a:r>
            <a:r>
              <a:rPr lang="fr-FR" sz="1400" dirty="0" err="1">
                <a:solidFill>
                  <a:schemeClr val="bg2">
                    <a:lumMod val="75000"/>
                  </a:schemeClr>
                </a:solidFill>
              </a:rPr>
              <a:t>Does</a:t>
            </a:r>
            <a:r>
              <a:rPr lang="fr-FR" sz="1400" dirty="0">
                <a:solidFill>
                  <a:schemeClr val="bg2">
                    <a:lumMod val="75000"/>
                  </a:schemeClr>
                </a:solidFill>
              </a:rPr>
              <a:t> not compile!</a:t>
            </a:r>
          </a:p>
        </p:txBody>
      </p:sp>
    </p:spTree>
    <p:extLst>
      <p:ext uri="{BB962C8B-B14F-4D97-AF65-F5344CB8AC3E}">
        <p14:creationId xmlns:p14="http://schemas.microsoft.com/office/powerpoint/2010/main" val="2651722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Tasks are quite advanced, so let's use nullable value and value in an array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will be our contexts, containers, boxes, etc.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want to have a function "map" allowing us to change the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keep them in their original context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Values in context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6403CFD-6CC8-4BE2-BA63-7EC74A717269}"/>
              </a:ext>
            </a:extLst>
          </p:cNvPr>
          <p:cNvSpPr>
            <a:spLocks noGrp="1"/>
          </p:cNvSpPr>
          <p:nvPr/>
        </p:nvSpPr>
        <p:spPr>
          <a:xfrm>
            <a:off x="1342417" y="2662210"/>
            <a:ext cx="9503990" cy="8028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400" dirty="0"/>
              <a:t>var box = new[] { 42 };</a:t>
            </a:r>
          </a:p>
          <a:p>
            <a:pPr>
              <a:lnSpc>
                <a:spcPct val="100000"/>
              </a:lnSpc>
            </a:pPr>
            <a:r>
              <a:rPr lang="fr-FR" sz="1400" dirty="0" err="1"/>
              <a:t>int</a:t>
            </a:r>
            <a:r>
              <a:rPr lang="fr-FR" sz="1400" dirty="0"/>
              <a:t>? container = 42;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2292E4C-5BFB-40B7-AA82-B97E3C1E3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4" y="4738835"/>
            <a:ext cx="4921251" cy="1622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346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Here is what will happen behind the scenes: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It should work with empty containers too: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Values in context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4DAF9DC-44F9-4772-973A-111A3A774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750" y="2420006"/>
            <a:ext cx="5429323" cy="1542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0BC5B590-00C0-41AD-8D56-4160F554D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750" y="4760914"/>
            <a:ext cx="5429323" cy="18037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537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Creating a "map" function for our scenarios is pretty straightforward</a:t>
            </a:r>
          </a:p>
          <a:p>
            <a:pPr>
              <a:lnSpc>
                <a:spcPct val="100000"/>
              </a:lnSpc>
            </a:pPr>
            <a:r>
              <a:rPr lang="en-US" dirty="0"/>
              <a:t>However, the default nullable type is not flexible enough, so let's create our own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will help us deal with nullable paths in a more fluent way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Maybe or Optional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its own "map" function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maybe type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1AA08E9-5FA4-4FED-9409-C9AF4A203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7" y="4221526"/>
            <a:ext cx="2686050" cy="1847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2288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We've come to the first major terminology – Functor</a:t>
            </a:r>
          </a:p>
          <a:p>
            <a:pPr>
              <a:lnSpc>
                <a:spcPct val="100000"/>
              </a:lnSpc>
            </a:pPr>
            <a:r>
              <a:rPr lang="en-US" dirty="0"/>
              <a:t>A Functor is any data type that it defines how "map" applies to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other word, a Functor is anything that is "mappable"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values in contexts are functors</a:t>
            </a:r>
          </a:p>
          <a:p>
            <a:pPr>
              <a:lnSpc>
                <a:spcPct val="100000"/>
              </a:lnSpc>
            </a:pPr>
            <a:r>
              <a:rPr lang="en-US" dirty="0"/>
              <a:t>The "map" function receives a function, a functor and returns a functor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functors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14EC679-DF5C-4414-8C73-16B06EAF3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62" y="4191607"/>
            <a:ext cx="6515100" cy="2047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2945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array is a functor</a:t>
            </a:r>
          </a:p>
          <a:p>
            <a:pPr>
              <a:lnSpc>
                <a:spcPct val="100000"/>
              </a:lnSpc>
            </a:pPr>
            <a:r>
              <a:rPr lang="en-US" dirty="0"/>
              <a:t>The nullable type is a functor</a:t>
            </a:r>
          </a:p>
          <a:p>
            <a:pPr>
              <a:lnSpc>
                <a:spcPct val="100000"/>
              </a:lnSpc>
            </a:pPr>
            <a:r>
              <a:rPr lang="en-US" dirty="0"/>
              <a:t>Our Maybe class is a functor</a:t>
            </a:r>
          </a:p>
          <a:p>
            <a:pPr>
              <a:lnSpc>
                <a:spcPct val="100000"/>
              </a:lnSpc>
            </a:pPr>
            <a:r>
              <a:rPr lang="en-US" dirty="0"/>
              <a:t>Other "mappable things" can be functors...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functors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F0B1CEA-1EA8-4C54-8DF1-2EF7AA27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578" y="4368005"/>
            <a:ext cx="6067663" cy="22351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C199B9A-F67E-4AE5-BAA5-A9BF8097E6D9}"/>
              </a:ext>
            </a:extLst>
          </p:cNvPr>
          <p:cNvSpPr>
            <a:spLocks noGrp="1"/>
          </p:cNvSpPr>
          <p:nvPr/>
        </p:nvSpPr>
        <p:spPr>
          <a:xfrm>
            <a:off x="1035277" y="3740378"/>
            <a:ext cx="10121446" cy="43355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i="1" dirty="0"/>
              <a:t>Functor</a:t>
            </a:r>
            <a:r>
              <a:rPr lang="en-US" sz="1400" dirty="0"/>
              <a:t>&lt;</a:t>
            </a:r>
            <a:r>
              <a:rPr lang="en-US" sz="1400" dirty="0" err="1"/>
              <a:t>TResult</a:t>
            </a:r>
            <a:r>
              <a:rPr lang="en-US" sz="1400" dirty="0"/>
              <a:t>&gt; Map&lt;</a:t>
            </a:r>
            <a:r>
              <a:rPr lang="en-US" sz="1400" dirty="0" err="1"/>
              <a:t>TInput</a:t>
            </a:r>
            <a:r>
              <a:rPr lang="en-US" sz="1400" dirty="0"/>
              <a:t>&gt;, </a:t>
            </a:r>
            <a:r>
              <a:rPr lang="en-US" sz="1400" dirty="0" err="1"/>
              <a:t>TResult</a:t>
            </a:r>
            <a:r>
              <a:rPr lang="en-US" sz="1400" dirty="0"/>
              <a:t>&gt;(</a:t>
            </a:r>
            <a:r>
              <a:rPr lang="en-US" sz="1400" i="1" dirty="0"/>
              <a:t>Functor</a:t>
            </a:r>
            <a:r>
              <a:rPr lang="en-US" sz="1400" dirty="0"/>
              <a:t>&lt;T&gt; input, </a:t>
            </a:r>
            <a:r>
              <a:rPr lang="en-US" sz="1400" dirty="0" err="1"/>
              <a:t>Func</a:t>
            </a:r>
            <a:r>
              <a:rPr lang="en-US" sz="1400" dirty="0"/>
              <a:t>&lt;T, </a:t>
            </a:r>
            <a:r>
              <a:rPr lang="en-US" sz="1400" dirty="0" err="1"/>
              <a:t>TResult</a:t>
            </a:r>
            <a:r>
              <a:rPr lang="en-US" sz="1400" dirty="0"/>
              <a:t>&gt; mapping);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098790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can abstract the "map" of the numbers array to a more generic version</a:t>
            </a:r>
          </a:p>
          <a:p>
            <a:pPr>
              <a:lnSpc>
                <a:spcPct val="100000"/>
              </a:lnSpc>
            </a:pPr>
            <a:r>
              <a:rPr lang="en-US" dirty="0"/>
              <a:t>By using the built-in </a:t>
            </a:r>
            <a:r>
              <a:rPr lang="en-US" dirty="0" err="1"/>
              <a:t>IEnumerable</a:t>
            </a:r>
            <a:r>
              <a:rPr lang="en-US" dirty="0"/>
              <a:t>&lt;T&gt; interface: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functor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C199B9A-F67E-4AE5-BAA5-A9BF8097E6D9}"/>
              </a:ext>
            </a:extLst>
          </p:cNvPr>
          <p:cNvSpPr>
            <a:spLocks noGrp="1"/>
          </p:cNvSpPr>
          <p:nvPr/>
        </p:nvSpPr>
        <p:spPr>
          <a:xfrm>
            <a:off x="1035277" y="2851274"/>
            <a:ext cx="10121446" cy="33882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dirty="0" err="1"/>
              <a:t>IEnumerable</a:t>
            </a:r>
            <a:r>
              <a:rPr lang="en-US" sz="1400" dirty="0"/>
              <a:t>&lt;</a:t>
            </a:r>
            <a:r>
              <a:rPr lang="en-US" sz="1400" dirty="0" err="1"/>
              <a:t>TResult</a:t>
            </a:r>
            <a:r>
              <a:rPr lang="en-US" sz="1400" dirty="0"/>
              <a:t>&gt; Map&lt;</a:t>
            </a:r>
            <a:r>
              <a:rPr lang="en-US" sz="1400" dirty="0" err="1"/>
              <a:t>TInput</a:t>
            </a:r>
            <a:r>
              <a:rPr lang="en-US" sz="1400" dirty="0"/>
              <a:t>, </a:t>
            </a:r>
            <a:r>
              <a:rPr lang="en-US" sz="1400" dirty="0" err="1"/>
              <a:t>TResult</a:t>
            </a:r>
            <a:r>
              <a:rPr lang="en-US" sz="1400" dirty="0"/>
              <a:t>&gt;(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this </a:t>
            </a:r>
            <a:r>
              <a:rPr lang="en-US" sz="1400" dirty="0" err="1"/>
              <a:t>IEnumerable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&gt; input,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Func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, </a:t>
            </a:r>
            <a:r>
              <a:rPr lang="en-US" sz="1400" dirty="0" err="1"/>
              <a:t>TResult</a:t>
            </a:r>
            <a:r>
              <a:rPr lang="en-US" sz="1400" dirty="0"/>
              <a:t>&gt; mapping)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foreach (var item in input)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yield return mapping(item);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7194967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"map" function is just a concrete example</a:t>
            </a:r>
          </a:p>
          <a:p>
            <a:pPr>
              <a:lnSpc>
                <a:spcPct val="100000"/>
              </a:lnSpc>
            </a:pPr>
            <a:r>
              <a:rPr lang="en-US" dirty="0"/>
              <a:t>If we take this concept abstractly, Task is also a Functor</a:t>
            </a:r>
          </a:p>
          <a:p>
            <a:pPr>
              <a:lnSpc>
                <a:spcPct val="100000"/>
              </a:lnSpc>
            </a:pPr>
            <a:r>
              <a:rPr lang="en-US" dirty="0"/>
              <a:t>Even though it does not have a direct "map" method</a:t>
            </a:r>
          </a:p>
          <a:p>
            <a:pPr>
              <a:lnSpc>
                <a:spcPct val="100000"/>
              </a:lnSpc>
            </a:pPr>
            <a:r>
              <a:rPr lang="en-US" dirty="0"/>
              <a:t>But why?</a:t>
            </a:r>
          </a:p>
          <a:p>
            <a:pPr>
              <a:lnSpc>
                <a:spcPct val="100000"/>
              </a:lnSpc>
            </a:pPr>
            <a:r>
              <a:rPr lang="en-US" dirty="0"/>
              <a:t>Task is a container of a wrapped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encapsulates eventual result of an asynchronous operation</a:t>
            </a:r>
          </a:p>
          <a:p>
            <a:pPr>
              <a:lnSpc>
                <a:spcPct val="100000"/>
              </a:lnSpc>
            </a:pPr>
            <a:r>
              <a:rPr lang="en-US" dirty="0"/>
              <a:t>Task has an interface where we can apply functions to the wrapped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use "</a:t>
            </a:r>
            <a:r>
              <a:rPr lang="en-US" dirty="0" err="1"/>
              <a:t>ContinueWith</a:t>
            </a:r>
            <a:r>
              <a:rPr lang="en-US" dirty="0"/>
              <a:t>" and other methods to interact with the value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If you think about it "</a:t>
            </a:r>
            <a:r>
              <a:rPr lang="en-US" dirty="0" err="1"/>
              <a:t>ContinueWith</a:t>
            </a:r>
            <a:r>
              <a:rPr lang="en-US" dirty="0"/>
              <a:t>" also "maps" the value with a function</a:t>
            </a:r>
            <a:r>
              <a:rPr lang="bg-BG" dirty="0"/>
              <a:t> </a:t>
            </a:r>
            <a:r>
              <a:rPr lang="en-US" dirty="0"/>
              <a:t>and returns a Task</a:t>
            </a:r>
          </a:p>
          <a:p>
            <a:pPr>
              <a:lnSpc>
                <a:spcPct val="100000"/>
              </a:lnSpc>
            </a:pPr>
            <a:r>
              <a:rPr lang="en-US" dirty="0"/>
              <a:t>Therefore, Task is also a Functor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functor abstraction</a:t>
            </a:r>
          </a:p>
        </p:txBody>
      </p:sp>
    </p:spTree>
    <p:extLst>
      <p:ext uri="{BB962C8B-B14F-4D97-AF65-F5344CB8AC3E}">
        <p14:creationId xmlns:p14="http://schemas.microsoft.com/office/powerpoint/2010/main" val="1447832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Functions are also Functors... Wait, what?</a:t>
            </a:r>
          </a:p>
          <a:p>
            <a:pPr>
              <a:lnSpc>
                <a:spcPct val="100000"/>
              </a:lnSpc>
            </a:pPr>
            <a:r>
              <a:rPr lang="en-US" dirty="0"/>
              <a:t>What happens when we "map" a function with another function?</a:t>
            </a:r>
          </a:p>
          <a:p>
            <a:pPr>
              <a:lnSpc>
                <a:spcPct val="100000"/>
              </a:lnSpc>
            </a:pPr>
            <a:r>
              <a:rPr lang="en-US" dirty="0"/>
              <a:t>Remember function composition?</a:t>
            </a:r>
          </a:p>
          <a:p>
            <a:pPr>
              <a:lnSpc>
                <a:spcPct val="100000"/>
              </a:lnSpc>
            </a:pPr>
            <a:r>
              <a:rPr lang="en-US" dirty="0"/>
              <a:t>We take two functions, pass them to another function which return what?</a:t>
            </a:r>
          </a:p>
          <a:p>
            <a:pPr>
              <a:lnSpc>
                <a:spcPct val="100000"/>
              </a:lnSpc>
            </a:pPr>
            <a:r>
              <a:rPr lang="en-US" dirty="0"/>
              <a:t>A function!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and functors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409FD44-2FE8-4E00-AC2E-008E8E3C1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890" y="3955917"/>
            <a:ext cx="4421044" cy="2283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1320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There are some intuitive functor laws: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original functor must be unchanged by the "map" 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you have two functions, "mapping" over one after the other should be the same as </a:t>
            </a:r>
            <a:br>
              <a:rPr lang="en-US" dirty="0"/>
            </a:br>
            <a:r>
              <a:rPr lang="en-US" dirty="0"/>
              <a:t>"mapping" over the composition of the functions</a:t>
            </a:r>
          </a:p>
          <a:p>
            <a:pPr>
              <a:lnSpc>
                <a:spcPct val="100000"/>
              </a:lnSpc>
            </a:pPr>
            <a:r>
              <a:rPr lang="en-US" dirty="0"/>
              <a:t>Functor examples: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Maybe functor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Tree functor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Lazy functor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many more…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 Laws</a:t>
            </a:r>
          </a:p>
        </p:txBody>
      </p:sp>
    </p:spTree>
    <p:extLst>
      <p:ext uri="{BB962C8B-B14F-4D97-AF65-F5344CB8AC3E}">
        <p14:creationId xmlns:p14="http://schemas.microsoft.com/office/powerpoint/2010/main" val="1429084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ABOUT CODE IT UP</a:t>
            </a:r>
          </a:p>
        </p:txBody>
      </p:sp>
    </p:spTree>
    <p:extLst>
      <p:ext uri="{BB962C8B-B14F-4D97-AF65-F5344CB8AC3E}">
        <p14:creationId xmlns:p14="http://schemas.microsoft.com/office/powerpoint/2010/main" val="3988139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If we have nested functors, it gets messy: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need another pattern… Monads to the rescue!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 and map disadvantages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102C3-1F19-498E-9424-2B7918560347}"/>
              </a:ext>
            </a:extLst>
          </p:cNvPr>
          <p:cNvSpPr>
            <a:spLocks noGrp="1"/>
          </p:cNvSpPr>
          <p:nvPr/>
        </p:nvSpPr>
        <p:spPr>
          <a:xfrm>
            <a:off x="1141413" y="2370010"/>
            <a:ext cx="10121446" cy="301887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 err="1"/>
              <a:t>IEnumerable</a:t>
            </a:r>
            <a:r>
              <a:rPr lang="en-US" sz="1400" dirty="0"/>
              <a:t>&lt;</a:t>
            </a:r>
            <a:r>
              <a:rPr lang="en-US" sz="1400" dirty="0" err="1"/>
              <a:t>IEnumerable</a:t>
            </a:r>
            <a:r>
              <a:rPr lang="en-US" sz="1400" dirty="0"/>
              <a:t>&lt;Cat&gt;&gt; </a:t>
            </a:r>
            <a:r>
              <a:rPr lang="en-US" sz="1400" dirty="0" err="1"/>
              <a:t>catsFromOwners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 </a:t>
            </a:r>
            <a:r>
              <a:rPr lang="en-US" sz="1400" dirty="0" err="1"/>
              <a:t>GetOwnersList</a:t>
            </a:r>
            <a:r>
              <a:rPr lang="en-US" sz="1400" dirty="0"/>
              <a:t>().Map(owner =&gt; </a:t>
            </a:r>
            <a:r>
              <a:rPr lang="en-US" sz="1400" dirty="0" err="1"/>
              <a:t>owner.Cats</a:t>
            </a:r>
            <a:r>
              <a:rPr lang="en-US" sz="1400" dirty="0"/>
              <a:t>);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Maybe&lt;</a:t>
            </a:r>
            <a:r>
              <a:rPr lang="en-US" sz="1400" dirty="0" err="1"/>
              <a:t>IEnumerable</a:t>
            </a:r>
            <a:r>
              <a:rPr lang="en-US" sz="1400" dirty="0"/>
              <a:t>&lt;</a:t>
            </a:r>
            <a:r>
              <a:rPr lang="en-US" sz="1400" dirty="0" err="1"/>
              <a:t>IEnumerable</a:t>
            </a:r>
            <a:r>
              <a:rPr lang="en-US" sz="1400" dirty="0"/>
              <a:t>&lt;Cat&gt;&gt;&gt; </a:t>
            </a:r>
            <a:r>
              <a:rPr lang="en-US" sz="1400" dirty="0" err="1"/>
              <a:t>maybeCatsFromMaybeOwners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the "maybe" prefix is optional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 </a:t>
            </a:r>
            <a:r>
              <a:rPr lang="en-US" sz="1400" dirty="0" err="1"/>
              <a:t>GetOwners</a:t>
            </a:r>
            <a:r>
              <a:rPr lang="en-US" sz="1400" dirty="0"/>
              <a:t>().Map(maybe =&gt; </a:t>
            </a:r>
            <a:r>
              <a:rPr lang="en-US" sz="1400" dirty="0" err="1"/>
              <a:t>maybe.Map</a:t>
            </a:r>
            <a:r>
              <a:rPr lang="en-US" sz="1400" dirty="0"/>
              <a:t>(owner =&gt; </a:t>
            </a:r>
            <a:r>
              <a:rPr lang="en-US" sz="1400" dirty="0" err="1"/>
              <a:t>owner.Cats</a:t>
            </a:r>
            <a:r>
              <a:rPr lang="en-US" sz="1400" dirty="0"/>
              <a:t>));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Maybe&lt;Maybe&lt;string&gt;&gt; </a:t>
            </a:r>
            <a:r>
              <a:rPr lang="en-US" sz="1400" dirty="0" err="1"/>
              <a:t>maybeAddressesFromMaybeOwners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the "maybe" prefix is optional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 </a:t>
            </a:r>
            <a:r>
              <a:rPr lang="en-US" sz="1400" dirty="0" err="1"/>
              <a:t>GetOwner</a:t>
            </a:r>
            <a:r>
              <a:rPr lang="en-US" sz="1400" dirty="0"/>
              <a:t>().Map(owner =&gt; </a:t>
            </a:r>
            <a:r>
              <a:rPr lang="en-US" sz="1400" dirty="0" err="1"/>
              <a:t>owner.Address</a:t>
            </a:r>
            <a:r>
              <a:rPr lang="en-US" sz="1400" dirty="0"/>
              <a:t>);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8163813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Now, let's move to the Monad design pattern</a:t>
            </a:r>
          </a:p>
          <a:p>
            <a:pPr>
              <a:lnSpc>
                <a:spcPct val="100000"/>
              </a:lnSpc>
            </a:pPr>
            <a:r>
              <a:rPr lang="en-US" dirty="0"/>
              <a:t>Here is a short explanation: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err="1"/>
              <a:t>Aaaa</a:t>
            </a:r>
            <a:r>
              <a:rPr lang="en-US" dirty="0"/>
              <a:t>… </a:t>
            </a:r>
            <a:r>
              <a:rPr lang="en-US" dirty="0" err="1"/>
              <a:t>Wut</a:t>
            </a:r>
            <a:r>
              <a:rPr lang="en-US" dirty="0"/>
              <a:t>?!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Monads Introduction</a:t>
            </a:r>
          </a:p>
        </p:txBody>
      </p:sp>
      <p:pic>
        <p:nvPicPr>
          <p:cNvPr id="21506" name="Picture 2" descr="A Monad is just a monoid in the category of endofunctors">
            <a:extLst>
              <a:ext uri="{FF2B5EF4-FFF2-40B4-BE49-F238E27FC236}">
                <a16:creationId xmlns:a16="http://schemas.microsoft.com/office/drawing/2014/main" id="{C6E8B303-5001-4A23-B118-276CCCA1D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284" y="2802441"/>
            <a:ext cx="5246255" cy="2278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0089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previous definition requires a lot of theoretical knowledge</a:t>
            </a:r>
          </a:p>
          <a:p>
            <a:pPr>
              <a:lnSpc>
                <a:spcPct val="100000"/>
              </a:lnSpc>
            </a:pPr>
            <a:r>
              <a:rPr lang="en-US" dirty="0"/>
              <a:t>It is both mathematically correct and extremely useless for beginners</a:t>
            </a:r>
          </a:p>
          <a:p>
            <a:pPr>
              <a:lnSpc>
                <a:spcPct val="100000"/>
              </a:lnSpc>
            </a:pPr>
            <a:r>
              <a:rPr lang="en-US" dirty="0"/>
              <a:t>As every programmers, we do not need that much theory and definitions</a:t>
            </a:r>
          </a:p>
          <a:p>
            <a:pPr>
              <a:lnSpc>
                <a:spcPct val="100000"/>
              </a:lnSpc>
            </a:pPr>
            <a:r>
              <a:rPr lang="en-US" dirty="0"/>
              <a:t>We need practicality in 99% of our work! </a:t>
            </a:r>
          </a:p>
          <a:p>
            <a:pPr>
              <a:lnSpc>
                <a:spcPct val="100000"/>
              </a:lnSpc>
            </a:pPr>
            <a:r>
              <a:rPr lang="en-US" dirty="0"/>
              <a:t>So, let's start with a simpler explanation: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 bit simpler, but we need to break it down…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Monads 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E98AFA-B0BB-48B6-8FEB-DAC8E20F93F3}"/>
              </a:ext>
            </a:extLst>
          </p:cNvPr>
          <p:cNvSpPr>
            <a:spLocks noGrp="1"/>
          </p:cNvSpPr>
          <p:nvPr/>
        </p:nvSpPr>
        <p:spPr>
          <a:xfrm>
            <a:off x="1033689" y="4327360"/>
            <a:ext cx="8511364" cy="46433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i="1" dirty="0"/>
              <a:t>Monads apply a function that returns a wrapped value to a wrapped value.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26419039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need a "</a:t>
            </a:r>
            <a:r>
              <a:rPr lang="en-US" dirty="0" err="1"/>
              <a:t>flatMap</a:t>
            </a:r>
            <a:r>
              <a:rPr lang="en-US" dirty="0"/>
              <a:t>" function to make that work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official name is "bind", but we want to keep naming simple</a:t>
            </a:r>
            <a:r>
              <a:rPr lang="bg-BG" dirty="0"/>
              <a:t> </a:t>
            </a:r>
            <a:r>
              <a:rPr lang="en-US" dirty="0"/>
              <a:t>and consistent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function "unwraps" and then "maps", therefore the "</a:t>
            </a:r>
            <a:r>
              <a:rPr lang="en-US" dirty="0" err="1"/>
              <a:t>flatMap</a:t>
            </a:r>
            <a:r>
              <a:rPr lang="en-US" dirty="0"/>
              <a:t>" name</a:t>
            </a:r>
          </a:p>
          <a:p>
            <a:pPr>
              <a:lnSpc>
                <a:spcPct val="100000"/>
              </a:lnSpc>
            </a:pPr>
            <a:r>
              <a:rPr lang="en-US" dirty="0"/>
              <a:t>Let's say we have the following half function working only on even numbers: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Monads and </a:t>
            </a:r>
            <a:r>
              <a:rPr lang="en-US" dirty="0" err="1"/>
              <a:t>flatmap</a:t>
            </a:r>
            <a:r>
              <a:rPr lang="en-US" dirty="0"/>
              <a:t>/bind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FD25B31-8011-4449-B234-614F8EE4A6E7}"/>
              </a:ext>
            </a:extLst>
          </p:cNvPr>
          <p:cNvSpPr>
            <a:spLocks noGrp="1"/>
          </p:cNvSpPr>
          <p:nvPr/>
        </p:nvSpPr>
        <p:spPr>
          <a:xfrm>
            <a:off x="1141413" y="3589938"/>
            <a:ext cx="10121446" cy="26495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 err="1"/>
              <a:t>Func</a:t>
            </a:r>
            <a:r>
              <a:rPr lang="en-US" sz="1400" dirty="0"/>
              <a:t>&lt;int, Maybe&lt;int&gt;&gt; </a:t>
            </a:r>
            <a:r>
              <a:rPr lang="en-US" sz="1400" dirty="0" err="1"/>
              <a:t>maybeHalfFunction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 </a:t>
            </a:r>
            <a:r>
              <a:rPr lang="en-US" sz="1400" dirty="0" err="1"/>
              <a:t>func</a:t>
            </a:r>
            <a:r>
              <a:rPr lang="en-US" sz="1400" dirty="0"/>
              <a:t>((int number)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=&gt; number % 2 == 0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    ? number / 2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    : Maybe&lt;int&gt;.None);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We can use other functors too - arrays, lists,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IEnumerable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, etc.</a:t>
            </a:r>
            <a:endParaRPr lang="fr-FR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649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half function is quite straightforward: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However, it does not work with wrapped values: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returning wrapped values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81AB7ECC-7663-413B-96FD-532A7E57F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845" y="2392836"/>
            <a:ext cx="2145610" cy="1596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BD52B667-ED2D-4F37-846E-9C21A61BD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2" y="4692742"/>
            <a:ext cx="1676400" cy="1847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3314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need to use the "</a:t>
            </a:r>
            <a:r>
              <a:rPr lang="en-US" dirty="0" err="1"/>
              <a:t>flatMap</a:t>
            </a:r>
            <a:r>
              <a:rPr lang="en-US" dirty="0"/>
              <a:t>" function to pass the wrapped value: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flatmap</a:t>
            </a:r>
            <a:r>
              <a:rPr lang="en-US" dirty="0"/>
              <a:t>/bind function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B5EA654-81AB-4FF3-8159-217980092487}"/>
              </a:ext>
            </a:extLst>
          </p:cNvPr>
          <p:cNvSpPr>
            <a:spLocks noGrp="1"/>
          </p:cNvSpPr>
          <p:nvPr/>
        </p:nvSpPr>
        <p:spPr>
          <a:xfrm>
            <a:off x="1035277" y="2306569"/>
            <a:ext cx="10121446" cy="43355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Maybe&lt;int&gt; </a:t>
            </a:r>
            <a:r>
              <a:rPr lang="en-US" sz="1400" dirty="0" err="1"/>
              <a:t>halfMaybe</a:t>
            </a:r>
            <a:r>
              <a:rPr lang="en-US" sz="1400" dirty="0"/>
              <a:t> = </a:t>
            </a:r>
            <a:r>
              <a:rPr lang="en-US" sz="1400" dirty="0" err="1"/>
              <a:t>maybeNumber.FlatMap</a:t>
            </a:r>
            <a:r>
              <a:rPr lang="en-US" sz="1400" dirty="0"/>
              <a:t>(</a:t>
            </a:r>
            <a:r>
              <a:rPr lang="en-US" sz="1400" dirty="0" err="1"/>
              <a:t>maybeHalfFunction</a:t>
            </a:r>
            <a:r>
              <a:rPr lang="en-US" sz="1400" dirty="0"/>
              <a:t>);</a:t>
            </a:r>
            <a:endParaRPr lang="fr-FR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613BE188-5FEB-4A04-B087-C6DE74571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534" y="2949603"/>
            <a:ext cx="3006932" cy="3696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033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can easily chain the "</a:t>
            </a:r>
            <a:r>
              <a:rPr lang="en-US" dirty="0" err="1"/>
              <a:t>flatMap</a:t>
            </a:r>
            <a:r>
              <a:rPr lang="en-US" dirty="0"/>
              <a:t>" 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Without having the "nesting" issue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cannot use the original "map" because the half function returns a wrapped value</a:t>
            </a:r>
          </a:p>
          <a:p>
            <a:pPr>
              <a:lnSpc>
                <a:spcPct val="100000"/>
              </a:lnSpc>
            </a:pPr>
            <a:r>
              <a:rPr lang="en-US" dirty="0"/>
              <a:t>But why do we return a wrapped value at the first place?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 allow "chaining" of functors without the "nesting" disadvantage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flatmap</a:t>
            </a:r>
            <a:r>
              <a:rPr lang="en-US" dirty="0"/>
              <a:t>/bind chaining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B5EA654-81AB-4FF3-8159-217980092487}"/>
              </a:ext>
            </a:extLst>
          </p:cNvPr>
          <p:cNvSpPr>
            <a:spLocks noGrp="1"/>
          </p:cNvSpPr>
          <p:nvPr/>
        </p:nvSpPr>
        <p:spPr>
          <a:xfrm>
            <a:off x="1035277" y="2723039"/>
            <a:ext cx="10121446" cy="191088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Maybe&lt;int&gt; </a:t>
            </a:r>
            <a:r>
              <a:rPr lang="en-US" sz="1400" dirty="0" err="1"/>
              <a:t>maybeChaining</a:t>
            </a:r>
            <a:r>
              <a:rPr lang="en-US" sz="1400" dirty="0"/>
              <a:t> = new Maybe&lt;int&gt;(64)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FlatMap</a:t>
            </a:r>
            <a:r>
              <a:rPr lang="en-US" sz="1400" dirty="0"/>
              <a:t>(</a:t>
            </a:r>
            <a:r>
              <a:rPr lang="en-US" sz="1400" dirty="0" err="1"/>
              <a:t>maybeHalfFunction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FlatMap</a:t>
            </a:r>
            <a:r>
              <a:rPr lang="en-US" sz="1400" dirty="0"/>
              <a:t>(</a:t>
            </a:r>
            <a:r>
              <a:rPr lang="en-US" sz="1400" dirty="0" err="1"/>
              <a:t>maybeHalfFunction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FlatMap</a:t>
            </a:r>
            <a:r>
              <a:rPr lang="en-US" sz="1400" dirty="0"/>
              <a:t>(</a:t>
            </a:r>
            <a:r>
              <a:rPr lang="en-US" sz="1400" dirty="0" err="1"/>
              <a:t>maybeHalfFunction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FlatMap</a:t>
            </a:r>
            <a:r>
              <a:rPr lang="en-US" sz="1400" dirty="0"/>
              <a:t>(</a:t>
            </a:r>
            <a:r>
              <a:rPr lang="en-US" sz="1400" dirty="0" err="1"/>
              <a:t>maybeHalfFunction</a:t>
            </a:r>
            <a:r>
              <a:rPr lang="en-US" sz="1400" dirty="0"/>
              <a:t>);</a:t>
            </a:r>
            <a:endParaRPr lang="fr-FR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483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flatmap</a:t>
            </a:r>
            <a:r>
              <a:rPr lang="en-US" dirty="0"/>
              <a:t>/bind chaining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45C46CF3-ACA1-4497-BEC8-2A4A4263A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26934">
            <a:off x="5231263" y="437667"/>
            <a:ext cx="1726298" cy="7143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0127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And this was the Monad design pattern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apply it on various different scenarios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Keep in mind both "map" and "</a:t>
            </a:r>
            <a:r>
              <a:rPr lang="en-US" dirty="0" err="1"/>
              <a:t>flatMap</a:t>
            </a:r>
            <a:r>
              <a:rPr lang="en-US" dirty="0"/>
              <a:t>" are useful depending on the use case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monad explained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A017E320-6E23-4F7C-9009-FF2D6F227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543" y="2807477"/>
            <a:ext cx="5522913" cy="2245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4516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Here is the abstract C# Monad signature: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can then implement it for various scenarios: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IEnumerable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Tasks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Maybe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more…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monad abstraction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FABE42-5259-480F-83D2-B1D21AF37DA2}"/>
              </a:ext>
            </a:extLst>
          </p:cNvPr>
          <p:cNvSpPr>
            <a:spLocks noGrp="1"/>
          </p:cNvSpPr>
          <p:nvPr/>
        </p:nvSpPr>
        <p:spPr>
          <a:xfrm>
            <a:off x="1035277" y="2352736"/>
            <a:ext cx="10121446" cy="117221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i="1" dirty="0"/>
              <a:t>Monad</a:t>
            </a:r>
            <a:r>
              <a:rPr lang="en-US" sz="1400" dirty="0"/>
              <a:t>&lt;</a:t>
            </a:r>
            <a:r>
              <a:rPr lang="en-US" sz="1400" dirty="0" err="1"/>
              <a:t>TResult</a:t>
            </a:r>
            <a:r>
              <a:rPr lang="en-US" sz="1400" dirty="0"/>
              <a:t>&gt; </a:t>
            </a:r>
            <a:r>
              <a:rPr lang="en-US" sz="1400" dirty="0" err="1"/>
              <a:t>FlatMap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, </a:t>
            </a:r>
            <a:r>
              <a:rPr lang="en-US" sz="1400" dirty="0" err="1"/>
              <a:t>TResult</a:t>
            </a:r>
            <a:r>
              <a:rPr lang="en-US" sz="1400" dirty="0"/>
              <a:t>&gt;(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this </a:t>
            </a:r>
            <a:r>
              <a:rPr lang="en-US" sz="1400" i="1" dirty="0"/>
              <a:t>Monad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&gt; input,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</a:t>
            </a:r>
            <a:r>
              <a:rPr lang="en-US" sz="1400" dirty="0" err="1"/>
              <a:t>Func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, </a:t>
            </a:r>
            <a:r>
              <a:rPr lang="en-US" sz="1400" i="1" dirty="0"/>
              <a:t>Monad</a:t>
            </a:r>
            <a:r>
              <a:rPr lang="en-US" sz="1400" dirty="0"/>
              <a:t>&lt;</a:t>
            </a:r>
            <a:r>
              <a:rPr lang="en-US" sz="1400" dirty="0" err="1"/>
              <a:t>TResult</a:t>
            </a:r>
            <a:r>
              <a:rPr lang="en-US" sz="1400" dirty="0"/>
              <a:t>&gt;&gt; mapping)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16469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Code It Up initiative: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Aims to provide detailed knowledge on advanced software development topics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Aimed at people with at least 1 year of C# experience</a:t>
            </a:r>
          </a:p>
          <a:p>
            <a:pPr>
              <a:lnSpc>
                <a:spcPct val="100000"/>
              </a:lnSpc>
            </a:pPr>
            <a:r>
              <a:rPr lang="en-US" dirty="0"/>
              <a:t>Code It Up Online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live-streamed online events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Led by me – mainly .NET, architecture, and infrastructure</a:t>
            </a:r>
          </a:p>
          <a:p>
            <a:pPr>
              <a:lnSpc>
                <a:spcPct val="100000"/>
              </a:lnSpc>
            </a:pPr>
            <a:r>
              <a:rPr lang="en-US" dirty="0"/>
              <a:t>Code It Up Guests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live-streamed online events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Guest speakers from the industry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Variety of technologies</a:t>
            </a:r>
          </a:p>
          <a:p>
            <a:pPr>
              <a:lnSpc>
                <a:spcPct val="100000"/>
              </a:lnSpc>
            </a:pPr>
            <a:r>
              <a:rPr lang="en-US" dirty="0"/>
              <a:t>Code It Up Workshop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Paid events containing theory &amp; practical exercises for the attendees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</a:t>
            </a:r>
          </a:p>
        </p:txBody>
      </p:sp>
    </p:spTree>
    <p:extLst>
      <p:ext uri="{BB962C8B-B14F-4D97-AF65-F5344CB8AC3E}">
        <p14:creationId xmlns:p14="http://schemas.microsoft.com/office/powerpoint/2010/main" val="30940874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And here is the </a:t>
            </a:r>
            <a:r>
              <a:rPr lang="en-US" dirty="0" err="1"/>
              <a:t>IEnumerable</a:t>
            </a:r>
            <a:r>
              <a:rPr lang="en-US" dirty="0"/>
              <a:t> implementation: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generic </a:t>
            </a:r>
            <a:r>
              <a:rPr lang="en-US" dirty="0" err="1"/>
              <a:t>ienumerable</a:t>
            </a:r>
            <a:r>
              <a:rPr lang="en-US" dirty="0"/>
              <a:t> monad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FABE42-5259-480F-83D2-B1D21AF37DA2}"/>
              </a:ext>
            </a:extLst>
          </p:cNvPr>
          <p:cNvSpPr>
            <a:spLocks noGrp="1"/>
          </p:cNvSpPr>
          <p:nvPr/>
        </p:nvSpPr>
        <p:spPr>
          <a:xfrm>
            <a:off x="1035277" y="2225276"/>
            <a:ext cx="10121446" cy="449620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dirty="0" err="1"/>
              <a:t>IEnumerable</a:t>
            </a:r>
            <a:r>
              <a:rPr lang="en-US" sz="1400" dirty="0"/>
              <a:t>&lt;</a:t>
            </a:r>
            <a:r>
              <a:rPr lang="en-US" sz="1400" dirty="0" err="1"/>
              <a:t>TResult</a:t>
            </a:r>
            <a:r>
              <a:rPr lang="en-US" sz="1400" dirty="0"/>
              <a:t>&gt; </a:t>
            </a:r>
            <a:r>
              <a:rPr lang="en-US" sz="1400" dirty="0" err="1"/>
              <a:t>FlatMap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, </a:t>
            </a:r>
            <a:r>
              <a:rPr lang="en-US" sz="1400" dirty="0" err="1"/>
              <a:t>TResult</a:t>
            </a:r>
            <a:r>
              <a:rPr lang="en-US" sz="1400" dirty="0"/>
              <a:t>&gt;(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this </a:t>
            </a:r>
            <a:r>
              <a:rPr lang="en-US" sz="1400" dirty="0" err="1"/>
              <a:t>IEnumerable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&gt; input,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Func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, </a:t>
            </a:r>
            <a:r>
              <a:rPr lang="en-US" sz="1400" dirty="0" err="1"/>
              <a:t>IEnumerable</a:t>
            </a:r>
            <a:r>
              <a:rPr lang="en-US" sz="1400" dirty="0"/>
              <a:t>&lt;</a:t>
            </a:r>
            <a:r>
              <a:rPr lang="en-US" sz="1400" dirty="0" err="1"/>
              <a:t>TResult</a:t>
            </a:r>
            <a:r>
              <a:rPr lang="en-US" sz="1400" dirty="0"/>
              <a:t>&gt;&gt; mapping)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foreach (var item in input)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foreach (var </a:t>
            </a:r>
            <a:r>
              <a:rPr lang="en-US" sz="1400" dirty="0" err="1"/>
              <a:t>mappedItem</a:t>
            </a:r>
            <a:r>
              <a:rPr lang="en-US" sz="1400" dirty="0"/>
              <a:t> in mapping(item))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    yield return </a:t>
            </a:r>
            <a:r>
              <a:rPr lang="en-US" sz="1400" dirty="0" err="1"/>
              <a:t>mappedItem</a:t>
            </a:r>
            <a:r>
              <a:rPr lang="en-US" sz="1400" dirty="0"/>
              <a:t>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8306672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C# developers have been using these functional concepts since forever</a:t>
            </a:r>
          </a:p>
          <a:p>
            <a:pPr>
              <a:lnSpc>
                <a:spcPct val="100000"/>
              </a:lnSpc>
            </a:pPr>
            <a:r>
              <a:rPr lang="en-US" dirty="0"/>
              <a:t>LINQ and </a:t>
            </a:r>
            <a:r>
              <a:rPr lang="en-US" dirty="0" err="1"/>
              <a:t>IEnumerable</a:t>
            </a:r>
            <a:r>
              <a:rPr lang="en-US" dirty="0"/>
              <a:t> are essentially the C# way of doing collection Monads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"Select" extension method is the C#'s "map"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"</a:t>
            </a:r>
            <a:r>
              <a:rPr lang="en-US" dirty="0" err="1"/>
              <a:t>SelectMany</a:t>
            </a:r>
            <a:r>
              <a:rPr lang="en-US" dirty="0"/>
              <a:t>" extension method is the C#'s "</a:t>
            </a:r>
            <a:r>
              <a:rPr lang="en-US" dirty="0" err="1"/>
              <a:t>flatMap</a:t>
            </a:r>
            <a:r>
              <a:rPr lang="en-US" dirty="0"/>
              <a:t>" or "bind"</a:t>
            </a:r>
          </a:p>
          <a:p>
            <a:pPr>
              <a:lnSpc>
                <a:spcPct val="100000"/>
              </a:lnSpc>
            </a:pPr>
            <a:r>
              <a:rPr lang="en-US" dirty="0"/>
              <a:t>LINQ removes the need to write lots of imperative code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easily convert loops to expressions</a:t>
            </a:r>
          </a:p>
          <a:p>
            <a:pPr>
              <a:lnSpc>
                <a:spcPct val="100000"/>
              </a:lnSpc>
            </a:pPr>
            <a:r>
              <a:rPr lang="en-US" dirty="0"/>
              <a:t>And by adding the Maybe monad, you can convert conditional statements too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some additional helper methods like "Match", for example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Dissecting LINQ</a:t>
            </a:r>
          </a:p>
        </p:txBody>
      </p:sp>
    </p:spTree>
    <p:extLst>
      <p:ext uri="{BB962C8B-B14F-4D97-AF65-F5344CB8AC3E}">
        <p14:creationId xmlns:p14="http://schemas.microsoft.com/office/powerpoint/2010/main" val="31938489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popular example of map and bind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951CF4-5851-4964-BE63-2DF6CBCD4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46" y="1759943"/>
            <a:ext cx="3153215" cy="43725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C85308-690D-431F-AE4D-FC8F972E1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589" y="2488706"/>
            <a:ext cx="5306165" cy="2915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7647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MONADs from practice</a:t>
            </a:r>
          </a:p>
        </p:txBody>
      </p:sp>
    </p:spTree>
    <p:extLst>
      <p:ext uri="{BB962C8B-B14F-4D97-AF65-F5344CB8AC3E}">
        <p14:creationId xmlns:p14="http://schemas.microsoft.com/office/powerpoint/2010/main" val="21976258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have an academy: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say we have a domain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62E48-BB9C-42F2-9C1A-9463C53497EB}"/>
              </a:ext>
            </a:extLst>
          </p:cNvPr>
          <p:cNvSpPr>
            <a:spLocks noGrp="1"/>
          </p:cNvSpPr>
          <p:nvPr/>
        </p:nvSpPr>
        <p:spPr>
          <a:xfrm>
            <a:off x="1035277" y="2225276"/>
            <a:ext cx="10121446" cy="37575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class Academy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Student </a:t>
            </a:r>
            <a:r>
              <a:rPr lang="en-US" sz="1400" dirty="0" err="1"/>
              <a:t>GetStudent</a:t>
            </a:r>
            <a:r>
              <a:rPr lang="en-US" sz="1400" dirty="0"/>
              <a:t>() { … }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Student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Course </a:t>
            </a:r>
            <a:r>
              <a:rPr lang="en-US" sz="1400" dirty="0" err="1"/>
              <a:t>GetCourse</a:t>
            </a:r>
            <a:r>
              <a:rPr lang="en-US" sz="1400" dirty="0"/>
              <a:t>() { … };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Lecture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Lecture </a:t>
            </a:r>
            <a:r>
              <a:rPr lang="en-US" sz="1400" dirty="0" err="1"/>
              <a:t>GetLecture</a:t>
            </a:r>
            <a:r>
              <a:rPr lang="en-US" sz="1400" dirty="0"/>
              <a:t>() { … };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Lecture { … }</a:t>
            </a:r>
          </a:p>
        </p:txBody>
      </p:sp>
    </p:spTree>
    <p:extLst>
      <p:ext uri="{BB962C8B-B14F-4D97-AF65-F5344CB8AC3E}">
        <p14:creationId xmlns:p14="http://schemas.microsoft.com/office/powerpoint/2010/main" val="28511187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workflow is quite straightforward: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easily chain 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62E48-BB9C-42F2-9C1A-9463C53497EB}"/>
              </a:ext>
            </a:extLst>
          </p:cNvPr>
          <p:cNvSpPr>
            <a:spLocks noGrp="1"/>
          </p:cNvSpPr>
          <p:nvPr/>
        </p:nvSpPr>
        <p:spPr>
          <a:xfrm>
            <a:off x="1035277" y="2225276"/>
            <a:ext cx="10121446" cy="37575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Student </a:t>
            </a:r>
            <a:r>
              <a:rPr lang="en-US" sz="1400" dirty="0" err="1"/>
              <a:t>student</a:t>
            </a:r>
            <a:r>
              <a:rPr lang="en-US" sz="1400" dirty="0"/>
              <a:t> = </a:t>
            </a:r>
            <a:r>
              <a:rPr lang="en-US" sz="1400" dirty="0" err="1"/>
              <a:t>academy.GetStudent</a:t>
            </a:r>
            <a:r>
              <a:rPr lang="en-US" sz="1400" dirty="0"/>
              <a:t>();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Course </a:t>
            </a:r>
            <a:r>
              <a:rPr lang="en-US" sz="1400" dirty="0" err="1"/>
              <a:t>course</a:t>
            </a:r>
            <a:r>
              <a:rPr lang="en-US" sz="1400" dirty="0"/>
              <a:t> = </a:t>
            </a:r>
            <a:r>
              <a:rPr lang="en-US" sz="1400" dirty="0" err="1"/>
              <a:t>student.GetCourse</a:t>
            </a:r>
            <a:r>
              <a:rPr lang="en-US" sz="1400" dirty="0"/>
              <a:t>();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Lecture </a:t>
            </a:r>
            <a:r>
              <a:rPr lang="en-US" sz="1400" dirty="0" err="1"/>
              <a:t>lecture</a:t>
            </a:r>
            <a:r>
              <a:rPr lang="en-US" sz="1400" dirty="0"/>
              <a:t> = </a:t>
            </a:r>
            <a:r>
              <a:rPr lang="en-US" sz="1400" dirty="0" err="1"/>
              <a:t>course.GetLecture</a:t>
            </a:r>
            <a:r>
              <a:rPr lang="en-US" sz="1400" dirty="0"/>
              <a:t>();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// Or with fluent syntax</a:t>
            </a:r>
          </a:p>
          <a:p>
            <a:pPr>
              <a:lnSpc>
                <a:spcPct val="100000"/>
              </a:lnSpc>
            </a:pPr>
            <a:endParaRPr lang="bg-BG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var lecture = academy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GetStudent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GetCourse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GetLecture</a:t>
            </a:r>
            <a:r>
              <a:rPr lang="en-US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1059899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need to defend against null related issues: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add Null checks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62E48-BB9C-42F2-9C1A-9463C53497EB}"/>
              </a:ext>
            </a:extLst>
          </p:cNvPr>
          <p:cNvSpPr>
            <a:spLocks noGrp="1"/>
          </p:cNvSpPr>
          <p:nvPr/>
        </p:nvSpPr>
        <p:spPr>
          <a:xfrm>
            <a:off x="1035277" y="2225276"/>
            <a:ext cx="10121446" cy="37575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Student </a:t>
            </a:r>
            <a:r>
              <a:rPr lang="en-US" sz="1400" dirty="0" err="1"/>
              <a:t>student</a:t>
            </a:r>
            <a:r>
              <a:rPr lang="en-US" sz="1400" dirty="0"/>
              <a:t> = </a:t>
            </a:r>
            <a:r>
              <a:rPr lang="en-US" sz="1400" dirty="0" err="1"/>
              <a:t>academy.GetStudent</a:t>
            </a:r>
            <a:r>
              <a:rPr lang="en-US" sz="1400" dirty="0"/>
              <a:t>(); if (student == null) return;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Course </a:t>
            </a:r>
            <a:r>
              <a:rPr lang="en-US" sz="1400" dirty="0" err="1"/>
              <a:t>course</a:t>
            </a:r>
            <a:r>
              <a:rPr lang="en-US" sz="1400" dirty="0"/>
              <a:t> = </a:t>
            </a:r>
            <a:r>
              <a:rPr lang="en-US" sz="1400" dirty="0" err="1"/>
              <a:t>student.GetCourse</a:t>
            </a:r>
            <a:r>
              <a:rPr lang="en-US" sz="1400" dirty="0"/>
              <a:t>(); if (course == null) return;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Lecture </a:t>
            </a:r>
            <a:r>
              <a:rPr lang="en-US" sz="1400" dirty="0" err="1"/>
              <a:t>lecture</a:t>
            </a:r>
            <a:r>
              <a:rPr lang="en-US" sz="1400" dirty="0"/>
              <a:t> = </a:t>
            </a:r>
            <a:r>
              <a:rPr lang="en-US" sz="1400" dirty="0" err="1"/>
              <a:t>course.GetLecture</a:t>
            </a:r>
            <a:r>
              <a:rPr lang="en-US" sz="1400" dirty="0"/>
              <a:t>(); if (lecture == null) return;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// Or with fluent syntax</a:t>
            </a:r>
          </a:p>
          <a:p>
            <a:pPr>
              <a:lnSpc>
                <a:spcPct val="100000"/>
              </a:lnSpc>
            </a:pPr>
            <a:endParaRPr lang="bg-BG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var lecture = academy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?.</a:t>
            </a:r>
            <a:r>
              <a:rPr lang="en-US" sz="1400" dirty="0" err="1"/>
              <a:t>GetStudent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?.</a:t>
            </a:r>
            <a:r>
              <a:rPr lang="en-US" sz="1400" dirty="0" err="1"/>
              <a:t>GetCourse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?.</a:t>
            </a:r>
            <a:r>
              <a:rPr lang="en-US" sz="1400" dirty="0" err="1"/>
              <a:t>GetLecture</a:t>
            </a:r>
            <a:r>
              <a:rPr lang="en-US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077072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If we wanted to use collections, we will have this code: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collections?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62E48-BB9C-42F2-9C1A-9463C53497EB}"/>
              </a:ext>
            </a:extLst>
          </p:cNvPr>
          <p:cNvSpPr>
            <a:spLocks noGrp="1"/>
          </p:cNvSpPr>
          <p:nvPr/>
        </p:nvSpPr>
        <p:spPr>
          <a:xfrm>
            <a:off x="1035277" y="2225276"/>
            <a:ext cx="10121446" cy="37575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class Academy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IEnumerable</a:t>
            </a:r>
            <a:r>
              <a:rPr lang="en-US" sz="1400" dirty="0"/>
              <a:t>&lt;Student&gt; </a:t>
            </a:r>
            <a:r>
              <a:rPr lang="en-US" sz="1400" dirty="0" err="1"/>
              <a:t>GetStudents</a:t>
            </a:r>
            <a:r>
              <a:rPr lang="en-US" sz="1400" dirty="0"/>
              <a:t>() { … }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Student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IEnumerable</a:t>
            </a:r>
            <a:r>
              <a:rPr lang="en-US" sz="1400" dirty="0"/>
              <a:t>&lt;Course&gt; </a:t>
            </a:r>
            <a:r>
              <a:rPr lang="en-US" sz="1400" dirty="0" err="1"/>
              <a:t>GetCourses</a:t>
            </a:r>
            <a:r>
              <a:rPr lang="en-US" sz="1400" dirty="0"/>
              <a:t>() { … };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Lecture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IEnumerable</a:t>
            </a:r>
            <a:r>
              <a:rPr lang="en-US" sz="1400" dirty="0"/>
              <a:t>&lt;Lecture&gt; </a:t>
            </a:r>
            <a:r>
              <a:rPr lang="en-US" sz="1400" dirty="0" err="1"/>
              <a:t>GetLectures</a:t>
            </a:r>
            <a:r>
              <a:rPr lang="en-US" sz="1400" dirty="0"/>
              <a:t>() { … };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Lecture { … }</a:t>
            </a:r>
          </a:p>
        </p:txBody>
      </p:sp>
    </p:spTree>
    <p:extLst>
      <p:ext uri="{BB962C8B-B14F-4D97-AF65-F5344CB8AC3E}">
        <p14:creationId xmlns:p14="http://schemas.microsoft.com/office/powerpoint/2010/main" val="26996434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If we do not have a lot of mutations or conditionals: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usage is ok-</a:t>
            </a:r>
            <a:r>
              <a:rPr lang="en-US" dirty="0" err="1"/>
              <a:t>ish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62E48-BB9C-42F2-9C1A-9463C53497EB}"/>
              </a:ext>
            </a:extLst>
          </p:cNvPr>
          <p:cNvSpPr>
            <a:spLocks noGrp="1"/>
          </p:cNvSpPr>
          <p:nvPr/>
        </p:nvSpPr>
        <p:spPr>
          <a:xfrm>
            <a:off x="1035277" y="2225276"/>
            <a:ext cx="10121446" cy="41268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 foreach (Student </a:t>
            </a:r>
            <a:r>
              <a:rPr lang="en-US" sz="1400" dirty="0" err="1"/>
              <a:t>student</a:t>
            </a:r>
            <a:r>
              <a:rPr lang="en-US" sz="1400" dirty="0"/>
              <a:t> in </a:t>
            </a:r>
            <a:r>
              <a:rPr lang="en-US" sz="1400" dirty="0" err="1"/>
              <a:t>academy.GetStudents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foreach (Course </a:t>
            </a:r>
            <a:r>
              <a:rPr lang="en-US" sz="1400" dirty="0" err="1"/>
              <a:t>course</a:t>
            </a:r>
            <a:r>
              <a:rPr lang="en-US" sz="1400" dirty="0"/>
              <a:t> in </a:t>
            </a:r>
            <a:r>
              <a:rPr lang="en-US" sz="1400" dirty="0" err="1"/>
              <a:t>student.GetCourses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    foreach (Lecture </a:t>
            </a:r>
            <a:r>
              <a:rPr lang="en-US" sz="1400" dirty="0" err="1"/>
              <a:t>lecture</a:t>
            </a:r>
            <a:r>
              <a:rPr lang="en-US" sz="1400" dirty="0"/>
              <a:t> in </a:t>
            </a:r>
            <a:r>
              <a:rPr lang="en-US" sz="1400" dirty="0" err="1"/>
              <a:t>course.GetLectures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        </a:t>
            </a:r>
            <a:r>
              <a:rPr lang="en-US" sz="1400" dirty="0" err="1"/>
              <a:t>lectures.Add</a:t>
            </a:r>
            <a:r>
              <a:rPr lang="en-US" sz="1400" dirty="0"/>
              <a:t>(lecture);</a:t>
            </a:r>
            <a:endParaRPr lang="bg-BG" sz="1400" dirty="0"/>
          </a:p>
          <a:p>
            <a:pPr>
              <a:lnSpc>
                <a:spcPct val="100000"/>
              </a:lnSpc>
            </a:pPr>
            <a:endParaRPr lang="bg-BG" sz="1400" dirty="0"/>
          </a:p>
          <a:p>
            <a:pPr>
              <a:lnSpc>
                <a:spcPct val="100000"/>
              </a:lnSpc>
            </a:pPr>
            <a:r>
              <a:rPr lang="bg-BG" sz="1400" dirty="0"/>
              <a:t>// </a:t>
            </a:r>
            <a:r>
              <a:rPr lang="en-US" sz="1400" dirty="0"/>
              <a:t>or with LINQ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var lectures = academy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GetStudents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SelectMany</a:t>
            </a:r>
            <a:r>
              <a:rPr lang="en-US" sz="1400" dirty="0"/>
              <a:t>(</a:t>
            </a:r>
            <a:r>
              <a:rPr lang="en-US" sz="1400" dirty="0" err="1"/>
              <a:t>st</a:t>
            </a:r>
            <a:r>
              <a:rPr lang="en-US" sz="1400" dirty="0"/>
              <a:t> =&gt; </a:t>
            </a:r>
            <a:r>
              <a:rPr lang="en-US" sz="1400" dirty="0" err="1"/>
              <a:t>st.GetCourses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SelectMany</a:t>
            </a:r>
            <a:r>
              <a:rPr lang="en-US" sz="1400" dirty="0"/>
              <a:t>(c =&gt; </a:t>
            </a:r>
            <a:r>
              <a:rPr lang="en-US" sz="1400" dirty="0" err="1"/>
              <a:t>c.GetLectures</a:t>
            </a:r>
            <a:r>
              <a:rPr lang="en-US" sz="1400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6369186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Asynchronous calls are not different: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see tasks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62E48-BB9C-42F2-9C1A-9463C53497EB}"/>
              </a:ext>
            </a:extLst>
          </p:cNvPr>
          <p:cNvSpPr>
            <a:spLocks noGrp="1"/>
          </p:cNvSpPr>
          <p:nvPr/>
        </p:nvSpPr>
        <p:spPr>
          <a:xfrm>
            <a:off x="1035277" y="2225276"/>
            <a:ext cx="10121446" cy="37575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class Academy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Task&lt;Student&gt; </a:t>
            </a:r>
            <a:r>
              <a:rPr lang="en-US" sz="1400" dirty="0" err="1"/>
              <a:t>GetStudent</a:t>
            </a:r>
            <a:r>
              <a:rPr lang="en-US" sz="1400" dirty="0"/>
              <a:t>() { … }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Student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Task&lt;Course&gt; </a:t>
            </a:r>
            <a:r>
              <a:rPr lang="en-US" sz="1400" dirty="0" err="1"/>
              <a:t>GetCourse</a:t>
            </a:r>
            <a:r>
              <a:rPr lang="en-US" sz="1400" dirty="0"/>
              <a:t>() { … };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Lecture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Task&lt;Lecture&gt; </a:t>
            </a:r>
            <a:r>
              <a:rPr lang="en-US" sz="1400" dirty="0" err="1"/>
              <a:t>GetLecture</a:t>
            </a:r>
            <a:r>
              <a:rPr lang="en-US" sz="1400" dirty="0"/>
              <a:t>() { … };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Lecture { … }</a:t>
            </a:r>
          </a:p>
        </p:txBody>
      </p:sp>
    </p:spTree>
    <p:extLst>
      <p:ext uri="{BB962C8B-B14F-4D97-AF65-F5344CB8AC3E}">
        <p14:creationId xmlns:p14="http://schemas.microsoft.com/office/powerpoint/2010/main" val="2387310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Next events: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Enter the Swarm - Native Docker Clustering</a:t>
            </a:r>
          </a:p>
          <a:p>
            <a:pPr>
              <a:lnSpc>
                <a:spcPct val="100000"/>
              </a:lnSpc>
            </a:pPr>
            <a:r>
              <a:rPr lang="en-US" dirty="0"/>
              <a:t>Events with no specific order or dates: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Automate Your Process with CI/CD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Limits of the C# Runtime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API Scenarios - REST, </a:t>
            </a:r>
            <a:r>
              <a:rPr lang="en-US" dirty="0" err="1"/>
              <a:t>GraphQL</a:t>
            </a:r>
            <a:r>
              <a:rPr lang="en-US" dirty="0"/>
              <a:t> &amp; </a:t>
            </a:r>
            <a:r>
              <a:rPr lang="en-US" dirty="0" err="1"/>
              <a:t>gRPC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Serverless Real-Time C# Applications On AWS? Yes, It’s Possible &amp; Easy!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Software Engineering – Patterns &amp; Anti-Patterns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Plus many more! For example Microservices Details?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Code it up Events</a:t>
            </a:r>
          </a:p>
        </p:txBody>
      </p:sp>
    </p:spTree>
    <p:extLst>
      <p:ext uri="{BB962C8B-B14F-4D97-AF65-F5344CB8AC3E}">
        <p14:creationId xmlns:p14="http://schemas.microsoft.com/office/powerpoint/2010/main" val="13760586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If we put async/await aside, we get the following ugly code:</a:t>
            </a:r>
            <a:endParaRPr lang="bg-BG" dirty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It is not beautiful, but it works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is also possible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62E48-BB9C-42F2-9C1A-9463C53497EB}"/>
              </a:ext>
            </a:extLst>
          </p:cNvPr>
          <p:cNvSpPr>
            <a:spLocks noGrp="1"/>
          </p:cNvSpPr>
          <p:nvPr/>
        </p:nvSpPr>
        <p:spPr>
          <a:xfrm>
            <a:off x="1033689" y="2288894"/>
            <a:ext cx="10121446" cy="228021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var lecture = academy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GetStudent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ContinueWith</a:t>
            </a:r>
            <a:r>
              <a:rPr lang="en-US" sz="1400" dirty="0"/>
              <a:t>(</a:t>
            </a:r>
            <a:r>
              <a:rPr lang="en-US" sz="1400" dirty="0" err="1"/>
              <a:t>st</a:t>
            </a:r>
            <a:r>
              <a:rPr lang="en-US" sz="1400" dirty="0"/>
              <a:t> =&gt; </a:t>
            </a:r>
            <a:r>
              <a:rPr lang="en-US" sz="1400" dirty="0" err="1"/>
              <a:t>st.Result.GetCourse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.Unwrap()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ContinueWith</a:t>
            </a:r>
            <a:r>
              <a:rPr lang="en-US" sz="1400" dirty="0"/>
              <a:t>(c =&gt; </a:t>
            </a:r>
            <a:r>
              <a:rPr lang="en-US" sz="1400" dirty="0" err="1"/>
              <a:t>c.Result.GetLecture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.Unwrap();</a:t>
            </a:r>
          </a:p>
        </p:txBody>
      </p:sp>
    </p:spTree>
    <p:extLst>
      <p:ext uri="{BB962C8B-B14F-4D97-AF65-F5344CB8AC3E}">
        <p14:creationId xmlns:p14="http://schemas.microsoft.com/office/powerpoint/2010/main" val="23361436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the three scenarios we have the same fluent syntax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additional complications</a:t>
            </a:r>
          </a:p>
          <a:p>
            <a:pPr>
              <a:lnSpc>
                <a:spcPct val="100000"/>
              </a:lnSpc>
            </a:pPr>
            <a:r>
              <a:rPr lang="en-US" dirty="0"/>
              <a:t>We needed to glue the code with some mechanical boilerplate to make it work</a:t>
            </a:r>
          </a:p>
          <a:p>
            <a:pPr>
              <a:lnSpc>
                <a:spcPct val="100000"/>
              </a:lnSpc>
            </a:pPr>
            <a:r>
              <a:rPr lang="en-US" dirty="0"/>
              <a:t>We can generalize this approach: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start to see a pattern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31C73E-3E11-4F91-A699-0A44F829DD50}"/>
              </a:ext>
            </a:extLst>
          </p:cNvPr>
          <p:cNvSpPr>
            <a:spLocks noGrp="1"/>
          </p:cNvSpPr>
          <p:nvPr/>
        </p:nvSpPr>
        <p:spPr>
          <a:xfrm>
            <a:off x="925965" y="3799979"/>
            <a:ext cx="10121446" cy="15415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class </a:t>
            </a:r>
            <a:r>
              <a:rPr lang="en-US" sz="1400" dirty="0" err="1"/>
              <a:t>WorkflowThatReturns</a:t>
            </a:r>
            <a:r>
              <a:rPr lang="en-US" sz="1400" dirty="0"/>
              <a:t>&lt;T&gt;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WorkflowThatReturns</a:t>
            </a:r>
            <a:r>
              <a:rPr lang="en-US" sz="1400" dirty="0"/>
              <a:t>&lt;U&gt; </a:t>
            </a:r>
            <a:r>
              <a:rPr lang="en-US" sz="1400" dirty="0" err="1"/>
              <a:t>AddStep</a:t>
            </a:r>
            <a:r>
              <a:rPr lang="en-US" sz="1400" dirty="0"/>
              <a:t>(</a:t>
            </a:r>
            <a:r>
              <a:rPr lang="en-US" sz="1400" dirty="0" err="1"/>
              <a:t>Func</a:t>
            </a:r>
            <a:r>
              <a:rPr lang="en-US" sz="1400" dirty="0"/>
              <a:t>&lt;T, </a:t>
            </a:r>
            <a:r>
              <a:rPr lang="en-US" sz="1400" dirty="0" err="1"/>
              <a:t>WorkflowThatReturns</a:t>
            </a:r>
            <a:r>
              <a:rPr lang="en-US" sz="1400" dirty="0"/>
              <a:t>&lt;U&gt;&gt; step);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14101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An instance of type T sits in a generic container</a:t>
            </a:r>
          </a:p>
          <a:p>
            <a:pPr>
              <a:lnSpc>
                <a:spcPct val="100000"/>
              </a:lnSpc>
            </a:pPr>
            <a:r>
              <a:rPr lang="en-US" dirty="0"/>
              <a:t>We call </a:t>
            </a:r>
            <a:r>
              <a:rPr lang="bg-BG" dirty="0"/>
              <a:t>"</a:t>
            </a:r>
            <a:r>
              <a:rPr lang="en-US" dirty="0" err="1"/>
              <a:t>AddStep</a:t>
            </a:r>
            <a:r>
              <a:rPr lang="bg-BG" dirty="0"/>
              <a:t>"</a:t>
            </a:r>
            <a:r>
              <a:rPr lang="en-US" dirty="0"/>
              <a:t> with a function, which maps T to U </a:t>
            </a:r>
            <a:br>
              <a:rPr lang="en-US" dirty="0"/>
            </a:br>
            <a:r>
              <a:rPr lang="en-US" dirty="0"/>
              <a:t>sitting inside yet another container</a:t>
            </a:r>
          </a:p>
          <a:p>
            <a:pPr>
              <a:lnSpc>
                <a:spcPct val="100000"/>
              </a:lnSpc>
            </a:pPr>
            <a:r>
              <a:rPr lang="en-US" dirty="0"/>
              <a:t>We get an instance of U but inside two containers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Merriweather"/>
              </a:rPr>
              <a:t>Two containers are automatically unwrapped into a </a:t>
            </a:r>
            <a:br>
              <a:rPr lang="en-US" b="0" i="0" dirty="0">
                <a:effectLst/>
                <a:latin typeface="Merriweather"/>
              </a:rPr>
            </a:br>
            <a:r>
              <a:rPr lang="en-US" b="0" i="0" dirty="0">
                <a:effectLst/>
                <a:latin typeface="Merriweather"/>
              </a:rPr>
              <a:t>single container to get back to the original shape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Merriweather"/>
              </a:rPr>
              <a:t>Now we are ready to add another step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explanation</a:t>
            </a:r>
          </a:p>
        </p:txBody>
      </p:sp>
      <p:pic>
        <p:nvPicPr>
          <p:cNvPr id="4101" name="Picture 5" descr="Monad Bind Internals">
            <a:extLst>
              <a:ext uri="{FF2B5EF4-FFF2-40B4-BE49-F238E27FC236}">
                <a16:creationId xmlns:a16="http://schemas.microsoft.com/office/drawing/2014/main" id="{CA6BD9CC-6F21-4B20-9748-F817592E2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921" y="5030071"/>
            <a:ext cx="5430981" cy="14143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8261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Here is how it would look: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This is the Monad pattern again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pattern example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31C73E-3E11-4F91-A699-0A44F829DD50}"/>
              </a:ext>
            </a:extLst>
          </p:cNvPr>
          <p:cNvSpPr>
            <a:spLocks noGrp="1"/>
          </p:cNvSpPr>
          <p:nvPr/>
        </p:nvSpPr>
        <p:spPr>
          <a:xfrm>
            <a:off x="1035277" y="2342654"/>
            <a:ext cx="10121446" cy="301887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 err="1"/>
              <a:t>WorkflowThatReturns</a:t>
            </a:r>
            <a:r>
              <a:rPr lang="en-US" sz="1400" dirty="0"/>
              <a:t>&lt;City&gt; Workflow(Academy academy)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return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academy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GetStudent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AddStep</a:t>
            </a:r>
            <a:r>
              <a:rPr lang="en-US" sz="1400" dirty="0"/>
              <a:t>(</a:t>
            </a:r>
            <a:r>
              <a:rPr lang="en-US" sz="1400" dirty="0" err="1"/>
              <a:t>st</a:t>
            </a:r>
            <a:r>
              <a:rPr lang="en-US" sz="1400" dirty="0"/>
              <a:t> =&gt; </a:t>
            </a:r>
            <a:r>
              <a:rPr lang="en-US" sz="1400" dirty="0" err="1"/>
              <a:t>st.GetCourse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AddStep</a:t>
            </a:r>
            <a:r>
              <a:rPr lang="en-US" sz="1400" dirty="0"/>
              <a:t>(c =&gt; </a:t>
            </a:r>
            <a:r>
              <a:rPr lang="en-US" sz="1400" dirty="0" err="1"/>
              <a:t>c.GetLecture</a:t>
            </a:r>
            <a:r>
              <a:rPr lang="en-US" sz="1400" dirty="0"/>
              <a:t>());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42489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have the following repository: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see the Maybe monad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31C73E-3E11-4F91-A699-0A44F829DD50}"/>
              </a:ext>
            </a:extLst>
          </p:cNvPr>
          <p:cNvSpPr>
            <a:spLocks noGrp="1"/>
          </p:cNvSpPr>
          <p:nvPr/>
        </p:nvSpPr>
        <p:spPr>
          <a:xfrm>
            <a:off x="1035277" y="2342654"/>
            <a:ext cx="10121446" cy="228021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public interface </a:t>
            </a:r>
            <a:r>
              <a:rPr lang="en-US" sz="1400" dirty="0" err="1"/>
              <a:t>IMaybeAwareRepository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Maybe&lt;Customer&gt; </a:t>
            </a:r>
            <a:r>
              <a:rPr lang="en-US" sz="1400" dirty="0" err="1"/>
              <a:t>GetCustomer</a:t>
            </a:r>
            <a:r>
              <a:rPr lang="en-US" sz="1400" dirty="0"/>
              <a:t>(int id);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Maybe&lt;Address&gt; </a:t>
            </a:r>
            <a:r>
              <a:rPr lang="en-US" sz="1400" dirty="0" err="1"/>
              <a:t>GetAddress</a:t>
            </a:r>
            <a:r>
              <a:rPr lang="en-US" sz="1400" dirty="0"/>
              <a:t>(int id);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Maybe&lt;Order&gt; </a:t>
            </a:r>
            <a:r>
              <a:rPr lang="en-US" sz="1400" dirty="0" err="1"/>
              <a:t>GetOrder</a:t>
            </a:r>
            <a:r>
              <a:rPr lang="en-US" sz="1400" dirty="0"/>
              <a:t>(int id);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93698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can easily chain it like this: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see the Maybe monad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31C73E-3E11-4F91-A699-0A44F829DD50}"/>
              </a:ext>
            </a:extLst>
          </p:cNvPr>
          <p:cNvSpPr>
            <a:spLocks noGrp="1"/>
          </p:cNvSpPr>
          <p:nvPr/>
        </p:nvSpPr>
        <p:spPr>
          <a:xfrm>
            <a:off x="1035277" y="2342654"/>
            <a:ext cx="10121446" cy="26495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Maybe&lt;Shipper&gt; </a:t>
            </a:r>
            <a:r>
              <a:rPr lang="en-US" sz="1400" dirty="0" err="1"/>
              <a:t>shipperOfLastOrderOnCurrentAddress</a:t>
            </a:r>
            <a:r>
              <a:rPr lang="en-US" sz="1400" dirty="0"/>
              <a:t> =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repo.GetCustomer</a:t>
            </a:r>
            <a:r>
              <a:rPr lang="en-US" sz="1400" dirty="0"/>
              <a:t>(</a:t>
            </a:r>
            <a:r>
              <a:rPr lang="en-US" sz="1400" dirty="0" err="1"/>
              <a:t>customerId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FlatMap</a:t>
            </a:r>
            <a:r>
              <a:rPr lang="en-US" sz="1400" dirty="0"/>
              <a:t>(c =&gt; </a:t>
            </a:r>
            <a:r>
              <a:rPr lang="en-US" sz="1400" dirty="0" err="1"/>
              <a:t>c.Address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FlatMap</a:t>
            </a:r>
            <a:r>
              <a:rPr lang="en-US" sz="1400" dirty="0"/>
              <a:t>(a =&gt; </a:t>
            </a:r>
            <a:r>
              <a:rPr lang="en-US" sz="1400" dirty="0" err="1"/>
              <a:t>repo.GetAddress</a:t>
            </a:r>
            <a:r>
              <a:rPr lang="en-US" sz="1400" dirty="0"/>
              <a:t>(</a:t>
            </a:r>
            <a:r>
              <a:rPr lang="en-US" sz="1400" dirty="0" err="1"/>
              <a:t>a.Id</a:t>
            </a:r>
            <a:r>
              <a:rPr lang="en-US" sz="1400" dirty="0"/>
              <a:t>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FlatMap</a:t>
            </a:r>
            <a:r>
              <a:rPr lang="en-US" sz="1400" dirty="0"/>
              <a:t>(a =&gt; </a:t>
            </a:r>
            <a:r>
              <a:rPr lang="en-US" sz="1400" dirty="0" err="1"/>
              <a:t>a.LastOrder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FlatMap</a:t>
            </a:r>
            <a:r>
              <a:rPr lang="en-US" sz="1400" dirty="0"/>
              <a:t>(lo =&gt; </a:t>
            </a:r>
            <a:r>
              <a:rPr lang="en-US" sz="1400" dirty="0" err="1"/>
              <a:t>repo.GetOrder</a:t>
            </a:r>
            <a:r>
              <a:rPr lang="en-US" sz="1400" dirty="0"/>
              <a:t>(</a:t>
            </a:r>
            <a:r>
              <a:rPr lang="en-US" sz="1400" dirty="0" err="1"/>
              <a:t>lo.Id</a:t>
            </a:r>
            <a:r>
              <a:rPr lang="en-US" sz="1400" dirty="0"/>
              <a:t>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FlatMap</a:t>
            </a:r>
            <a:r>
              <a:rPr lang="en-US" sz="1400" dirty="0"/>
              <a:t>(o =&gt; </a:t>
            </a:r>
            <a:r>
              <a:rPr lang="en-US" sz="1400" dirty="0" err="1"/>
              <a:t>o.Shipper</a:t>
            </a:r>
            <a:r>
              <a:rPr lang="en-US" sz="1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551816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With a little bit of helper methods, we can transform the Task: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can be easily made monadic 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31C73E-3E11-4F91-A699-0A44F829DD50}"/>
              </a:ext>
            </a:extLst>
          </p:cNvPr>
          <p:cNvSpPr>
            <a:spLocks noGrp="1"/>
          </p:cNvSpPr>
          <p:nvPr/>
        </p:nvSpPr>
        <p:spPr>
          <a:xfrm>
            <a:off x="1035277" y="2342654"/>
            <a:ext cx="10121446" cy="228021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repository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GetAcademy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FlatMap</a:t>
            </a:r>
            <a:r>
              <a:rPr lang="en-US" sz="1400" dirty="0"/>
              <a:t>(a =&gt; </a:t>
            </a:r>
            <a:r>
              <a:rPr lang="en-US" sz="1400" dirty="0" err="1"/>
              <a:t>a.GetStudent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FlatMap</a:t>
            </a:r>
            <a:r>
              <a:rPr lang="en-US" sz="1400" dirty="0"/>
              <a:t>(</a:t>
            </a:r>
            <a:r>
              <a:rPr lang="en-US" sz="1400" dirty="0" err="1"/>
              <a:t>st</a:t>
            </a:r>
            <a:r>
              <a:rPr lang="en-US" sz="1400" dirty="0"/>
              <a:t> =&gt; </a:t>
            </a:r>
            <a:r>
              <a:rPr lang="en-US" sz="1400" dirty="0" err="1"/>
              <a:t>st.GetCourse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FlatMap</a:t>
            </a:r>
            <a:r>
              <a:rPr lang="en-US" sz="1400" dirty="0"/>
              <a:t>(c =&gt; </a:t>
            </a:r>
            <a:r>
              <a:rPr lang="en-US" sz="1400" dirty="0" err="1"/>
              <a:t>c.GetLecture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OnComplete</a:t>
            </a:r>
            <a:r>
              <a:rPr lang="en-US" sz="1400" dirty="0"/>
              <a:t>(lecture =&gt; </a:t>
            </a:r>
            <a:r>
              <a:rPr lang="en-US" sz="1400" dirty="0" err="1"/>
              <a:t>result.Add</a:t>
            </a:r>
            <a:r>
              <a:rPr lang="en-US" sz="1400" dirty="0"/>
              <a:t>(lecture));</a:t>
            </a:r>
          </a:p>
        </p:txBody>
      </p:sp>
    </p:spTree>
    <p:extLst>
      <p:ext uri="{BB962C8B-B14F-4D97-AF65-F5344CB8AC3E}">
        <p14:creationId xmlns:p14="http://schemas.microsoft.com/office/powerpoint/2010/main" val="36710149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problem here is in non-sequential workflows: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can be easily made monadic 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31C73E-3E11-4F91-A699-0A44F829DD50}"/>
              </a:ext>
            </a:extLst>
          </p:cNvPr>
          <p:cNvSpPr>
            <a:spLocks noGrp="1"/>
          </p:cNvSpPr>
          <p:nvPr/>
        </p:nvSpPr>
        <p:spPr>
          <a:xfrm>
            <a:off x="1035277" y="3413794"/>
            <a:ext cx="10121446" cy="311120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/>
              <a:t>repository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.</a:t>
            </a:r>
            <a:r>
              <a:rPr lang="en-US" sz="1200" dirty="0" err="1"/>
              <a:t>LoadSpeaker</a:t>
            </a:r>
            <a:r>
              <a:rPr lang="en-US" sz="12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.</a:t>
            </a:r>
            <a:r>
              <a:rPr lang="en-US" sz="1200" dirty="0" err="1"/>
              <a:t>OnComplete</a:t>
            </a:r>
            <a:r>
              <a:rPr lang="en-US" sz="1200" dirty="0"/>
              <a:t>(speaker =&gt;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    speaker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        .</a:t>
            </a:r>
            <a:r>
              <a:rPr lang="en-US" sz="1200" dirty="0" err="1"/>
              <a:t>NextTalk</a:t>
            </a:r>
            <a:r>
              <a:rPr lang="en-US" sz="12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        .Bind(talk =&gt; </a:t>
            </a:r>
            <a:r>
              <a:rPr lang="en-US" sz="1200" dirty="0" err="1"/>
              <a:t>talk.GetConference</a:t>
            </a:r>
            <a:r>
              <a:rPr lang="en-US" sz="12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        .Bind(conference =&gt; </a:t>
            </a:r>
            <a:r>
              <a:rPr lang="en-US" sz="1200" dirty="0" err="1"/>
              <a:t>conference.GetCity</a:t>
            </a:r>
            <a:r>
              <a:rPr lang="en-US" sz="12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        .</a:t>
            </a:r>
            <a:r>
              <a:rPr lang="en-US" sz="1200" dirty="0" err="1"/>
              <a:t>OnComplete</a:t>
            </a:r>
            <a:r>
              <a:rPr lang="en-US" sz="1200" dirty="0"/>
              <a:t>(city =&gt; </a:t>
            </a:r>
            <a:r>
              <a:rPr lang="en-US" sz="1200" dirty="0" err="1"/>
              <a:t>reservations.BookFlight</a:t>
            </a:r>
            <a:r>
              <a:rPr lang="en-US" sz="1200" dirty="0"/>
              <a:t>(speaker, city))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    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1FD2C-DA89-47BA-8D5D-9327AA88B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189" y="2235914"/>
            <a:ext cx="4932446" cy="1039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8407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However, the Monad pattern is not a golden hammer</a:t>
            </a:r>
          </a:p>
          <a:p>
            <a:pPr>
              <a:lnSpc>
                <a:spcPct val="100000"/>
              </a:lnSpc>
            </a:pPr>
            <a:r>
              <a:rPr lang="en-US" dirty="0"/>
              <a:t>The async/await mechanism is better 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async/await pattern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31C73E-3E11-4F91-A699-0A44F829DD50}"/>
              </a:ext>
            </a:extLst>
          </p:cNvPr>
          <p:cNvSpPr>
            <a:spLocks noGrp="1"/>
          </p:cNvSpPr>
          <p:nvPr/>
        </p:nvSpPr>
        <p:spPr>
          <a:xfrm>
            <a:off x="1033689" y="4190011"/>
            <a:ext cx="10121446" cy="191088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var speaker = await </a:t>
            </a:r>
            <a:r>
              <a:rPr lang="en-US" sz="1400" dirty="0" err="1"/>
              <a:t>repository.LoadSpeaker</a:t>
            </a:r>
            <a:r>
              <a:rPr lang="en-US" sz="1400" dirty="0"/>
              <a:t>();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var talk = await </a:t>
            </a:r>
            <a:r>
              <a:rPr lang="en-US" sz="1400" dirty="0" err="1"/>
              <a:t>speaker.NextTalk</a:t>
            </a:r>
            <a:r>
              <a:rPr lang="en-US" sz="1400" dirty="0"/>
              <a:t>();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var conference = await </a:t>
            </a:r>
            <a:r>
              <a:rPr lang="en-US" sz="1400" dirty="0" err="1"/>
              <a:t>talk.GetConference</a:t>
            </a:r>
            <a:r>
              <a:rPr lang="en-US" sz="1400" dirty="0"/>
              <a:t>();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var city = await </a:t>
            </a:r>
            <a:r>
              <a:rPr lang="en-US" sz="1400" dirty="0" err="1"/>
              <a:t>conference.GetCity</a:t>
            </a:r>
            <a:r>
              <a:rPr lang="en-US" sz="1400" dirty="0"/>
              <a:t>();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await </a:t>
            </a:r>
            <a:r>
              <a:rPr lang="en-US" sz="1400" dirty="0" err="1"/>
              <a:t>reservations.BookFlight</a:t>
            </a:r>
            <a:r>
              <a:rPr lang="en-US" sz="1400" dirty="0"/>
              <a:t>(speaker, city);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1FD2C-DA89-47BA-8D5D-9327AA88B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189" y="2849950"/>
            <a:ext cx="4932446" cy="1039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25209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Practical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27483135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35540</TotalTime>
  <Words>7935</Words>
  <Application>Microsoft Office PowerPoint</Application>
  <PresentationFormat>Widescreen</PresentationFormat>
  <Paragraphs>1133</Paragraphs>
  <Slides>121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8" baseType="lpstr">
      <vt:lpstr>Arial</vt:lpstr>
      <vt:lpstr>Calibri</vt:lpstr>
      <vt:lpstr>Consolas</vt:lpstr>
      <vt:lpstr>Merriweather</vt:lpstr>
      <vt:lpstr>Tw Cen MT</vt:lpstr>
      <vt:lpstr>Wingdings</vt:lpstr>
      <vt:lpstr>Circuit</vt:lpstr>
      <vt:lpstr>Let's Get Functional With C#</vt:lpstr>
      <vt:lpstr>For questions</vt:lpstr>
      <vt:lpstr>Live stream troubleshooting</vt:lpstr>
      <vt:lpstr>The Presenter</vt:lpstr>
      <vt:lpstr>Sponsors</vt:lpstr>
      <vt:lpstr>What Are We Going To COVER</vt:lpstr>
      <vt:lpstr>ABOUT CODE IT UP</vt:lpstr>
      <vt:lpstr>Code it up</vt:lpstr>
      <vt:lpstr>Upcoming Code it up Events</vt:lpstr>
      <vt:lpstr>Thankful if you share a story</vt:lpstr>
      <vt:lpstr>caution</vt:lpstr>
      <vt:lpstr>Be careful with Functional programming </vt:lpstr>
      <vt:lpstr>Why Functional programming?</vt:lpstr>
      <vt:lpstr>Why Functional programming?</vt:lpstr>
      <vt:lpstr>What is Functional programming?</vt:lpstr>
      <vt:lpstr>Downsides of Functional programming</vt:lpstr>
      <vt:lpstr>Why functional programming in c#?</vt:lpstr>
      <vt:lpstr>The basic requirements in c#</vt:lpstr>
      <vt:lpstr>Lambda functions and delegates</vt:lpstr>
      <vt:lpstr>Common concepts</vt:lpstr>
      <vt:lpstr>Common concepts</vt:lpstr>
      <vt:lpstr>Common Concepts</vt:lpstr>
      <vt:lpstr>Common Concepts</vt:lpstr>
      <vt:lpstr>But when do we mutate state?</vt:lpstr>
      <vt:lpstr>BEFORE WE CONTINUE…</vt:lpstr>
      <vt:lpstr>INDEAVR – The EVENT’s DIAMOND SPONSOR</vt:lpstr>
      <vt:lpstr>Thinking functionally</vt:lpstr>
      <vt:lpstr>Changing the way you think</vt:lpstr>
      <vt:lpstr>Let's start with mathematics</vt:lpstr>
      <vt:lpstr>Let's start with mathematics</vt:lpstr>
      <vt:lpstr>Let's start with mathematics</vt:lpstr>
      <vt:lpstr>Let's start with mathematics</vt:lpstr>
      <vt:lpstr>Let's start with mathematics</vt:lpstr>
      <vt:lpstr>Function values</vt:lpstr>
      <vt:lpstr>Function values</vt:lpstr>
      <vt:lpstr>Values vs objects</vt:lpstr>
      <vt:lpstr>Functions as types in C#</vt:lpstr>
      <vt:lpstr>Functions as types in C#</vt:lpstr>
      <vt:lpstr>Tuple types</vt:lpstr>
      <vt:lpstr>BEFORE WE CONTINUE…</vt:lpstr>
      <vt:lpstr>Huge THANKS for your support &amp; TRUST!</vt:lpstr>
      <vt:lpstr>These events are not Exactly free</vt:lpstr>
      <vt:lpstr>Mentorship program ON Patreon</vt:lpstr>
      <vt:lpstr>Functional techniques</vt:lpstr>
      <vt:lpstr>Various techniques</vt:lpstr>
      <vt:lpstr>Inferring lambda generic types</vt:lpstr>
      <vt:lpstr>Currying</vt:lpstr>
      <vt:lpstr>Currying</vt:lpstr>
      <vt:lpstr>Currying</vt:lpstr>
      <vt:lpstr>Partial application</vt:lpstr>
      <vt:lpstr>Partial application</vt:lpstr>
      <vt:lpstr>Function composition</vt:lpstr>
      <vt:lpstr>Function composition</vt:lpstr>
      <vt:lpstr>Function composition</vt:lpstr>
      <vt:lpstr>BEFORE WE CONTINUE…</vt:lpstr>
      <vt:lpstr>Code It Up workshops</vt:lpstr>
      <vt:lpstr>Functional abstractions</vt:lpstr>
      <vt:lpstr>This is where it gets mind-boggling!</vt:lpstr>
      <vt:lpstr>Let's start with known stuff!</vt:lpstr>
      <vt:lpstr>Values in context</vt:lpstr>
      <vt:lpstr>Mapping Values in context</vt:lpstr>
      <vt:lpstr>Mapping Values in context</vt:lpstr>
      <vt:lpstr>The maybe type</vt:lpstr>
      <vt:lpstr>functors</vt:lpstr>
      <vt:lpstr>functors</vt:lpstr>
      <vt:lpstr>Generic functor</vt:lpstr>
      <vt:lpstr>The functor abstraction</vt:lpstr>
      <vt:lpstr>Functions and functors</vt:lpstr>
      <vt:lpstr>Functor Laws</vt:lpstr>
      <vt:lpstr>Functor and map disadvantages</vt:lpstr>
      <vt:lpstr>Monads Introduction</vt:lpstr>
      <vt:lpstr>Monads Introduction</vt:lpstr>
      <vt:lpstr>Monads and flatmap/bind</vt:lpstr>
      <vt:lpstr>Functions returning wrapped values</vt:lpstr>
      <vt:lpstr>The flatmap/bind function</vt:lpstr>
      <vt:lpstr>The flatmap/bind chaining</vt:lpstr>
      <vt:lpstr>The flatmap/bind chaining</vt:lpstr>
      <vt:lpstr>The monad explained</vt:lpstr>
      <vt:lpstr>The monad abstraction</vt:lpstr>
      <vt:lpstr>The generic ienumerable monad</vt:lpstr>
      <vt:lpstr>Dissecting LINQ</vt:lpstr>
      <vt:lpstr>Another popular example of map and bind</vt:lpstr>
      <vt:lpstr>MONADs from practice</vt:lpstr>
      <vt:lpstr>Let's say we have a domain</vt:lpstr>
      <vt:lpstr>We can easily chain it</vt:lpstr>
      <vt:lpstr>We Need to add Null checks</vt:lpstr>
      <vt:lpstr>What about collections?</vt:lpstr>
      <vt:lpstr>The usage is ok-ish</vt:lpstr>
      <vt:lpstr>Let's see tasks</vt:lpstr>
      <vt:lpstr>Chaining is also possible</vt:lpstr>
      <vt:lpstr>We start to see a pattern</vt:lpstr>
      <vt:lpstr>Step by step explanation</vt:lpstr>
      <vt:lpstr>Workflow pattern example</vt:lpstr>
      <vt:lpstr>Let's see the Maybe monad</vt:lpstr>
      <vt:lpstr>Let's see the Maybe monad</vt:lpstr>
      <vt:lpstr>The task can be easily made monadic </vt:lpstr>
      <vt:lpstr>The task can be easily made monadic </vt:lpstr>
      <vt:lpstr>The async/await pattern</vt:lpstr>
      <vt:lpstr>Practical applications</vt:lpstr>
      <vt:lpstr>General tips for immutable architecture</vt:lpstr>
      <vt:lpstr>Immutability example</vt:lpstr>
      <vt:lpstr>Application architecture</vt:lpstr>
      <vt:lpstr>Exceptions</vt:lpstr>
      <vt:lpstr>Avoid primitive obsession</vt:lpstr>
      <vt:lpstr>Remove nulls</vt:lpstr>
      <vt:lpstr>Use railway-oriented programming</vt:lpstr>
      <vt:lpstr>Use railway-oriented programming</vt:lpstr>
      <vt:lpstr>Use railway-oriented programming</vt:lpstr>
      <vt:lpstr>Use railway-oriented programming</vt:lpstr>
      <vt:lpstr>Use railway-oriented programming</vt:lpstr>
      <vt:lpstr>Use railway-oriented programming</vt:lpstr>
      <vt:lpstr>Going even further</vt:lpstr>
      <vt:lpstr>Pattern Matching</vt:lpstr>
      <vt:lpstr>Various other techniques</vt:lpstr>
      <vt:lpstr>Or try a functional language  </vt:lpstr>
      <vt:lpstr>A practical example</vt:lpstr>
      <vt:lpstr>FINAL WORDS</vt:lpstr>
      <vt:lpstr>Summary</vt:lpstr>
      <vt:lpstr>Upcoming Code it up Events</vt:lpstr>
      <vt:lpstr>ANY 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</dc:title>
  <dc:creator>Ivaylo Kenov</dc:creator>
  <cp:lastModifiedBy>Ivaylo Kenov</cp:lastModifiedBy>
  <cp:revision>2556</cp:revision>
  <dcterms:created xsi:type="dcterms:W3CDTF">2017-03-28T09:08:48Z</dcterms:created>
  <dcterms:modified xsi:type="dcterms:W3CDTF">2021-04-29T14:39:24Z</dcterms:modified>
</cp:coreProperties>
</file>